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71" r:id="rId16"/>
    <p:sldId id="273" r:id="rId17"/>
    <p:sldId id="274" r:id="rId18"/>
    <p:sldId id="26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98" d="100"/>
          <a:sy n="98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26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2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9C9D-6837-4BD4-8BF8-D1E6E412154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CF2C-259C-4B1F-977B-4163C9BA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KML’de</a:t>
            </a:r>
            <a:r>
              <a:rPr lang="en-US" dirty="0"/>
              <a:t> 2.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tİroZİn</a:t>
            </a:r>
            <a:r>
              <a:rPr lang="en-US" dirty="0"/>
              <a:t> </a:t>
            </a:r>
            <a:r>
              <a:rPr lang="en-US" dirty="0" err="1"/>
              <a:t>kİnaz</a:t>
            </a:r>
            <a:r>
              <a:rPr lang="en-US" dirty="0"/>
              <a:t> </a:t>
            </a:r>
            <a:r>
              <a:rPr lang="en-US" dirty="0" err="1"/>
              <a:t>İnhİbİtörlerİnİn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zamanı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6985" y="3884245"/>
            <a:ext cx="7748954" cy="9732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Dr. </a:t>
            </a:r>
            <a:r>
              <a:rPr lang="en-US" dirty="0" err="1"/>
              <a:t>İlknur</a:t>
            </a:r>
            <a:r>
              <a:rPr lang="en-US" dirty="0"/>
              <a:t> NİZAM ÖZEN</a:t>
            </a:r>
          </a:p>
          <a:p>
            <a:r>
              <a:rPr lang="en-US" dirty="0"/>
              <a:t>Antalya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Hastanesi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Akdeniz</a:t>
            </a:r>
            <a:r>
              <a:rPr lang="en-US" dirty="0"/>
              <a:t> </a:t>
            </a:r>
            <a:r>
              <a:rPr lang="en-US" dirty="0" err="1"/>
              <a:t>Hematoloji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İmmünoloji</a:t>
            </a:r>
            <a:r>
              <a:rPr lang="en-US" dirty="0"/>
              <a:t> </a:t>
            </a:r>
            <a:r>
              <a:rPr lang="en-US" dirty="0" err="1"/>
              <a:t>Sempozyumu</a:t>
            </a:r>
            <a:r>
              <a:rPr lang="en-US" dirty="0"/>
              <a:t> </a:t>
            </a:r>
            <a:r>
              <a:rPr lang="en-US" dirty="0" smtClean="0"/>
              <a:t>25-27 </a:t>
            </a:r>
            <a:r>
              <a:rPr lang="en-US" dirty="0"/>
              <a:t>Nisan 2025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Tartışmamız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konular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sonuçları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suboptimal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kriterlerini</a:t>
            </a:r>
            <a:r>
              <a:rPr lang="en-US" dirty="0"/>
              <a:t> </a:t>
            </a:r>
            <a:r>
              <a:rPr lang="en-US" dirty="0" err="1"/>
              <a:t>karşılayan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TKI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değiştirilmeksizin</a:t>
            </a:r>
            <a:r>
              <a:rPr lang="en-US" dirty="0"/>
              <a:t> </a:t>
            </a:r>
            <a:r>
              <a:rPr lang="en-US" dirty="0" err="1"/>
              <a:t>izlendiklerinde</a:t>
            </a:r>
            <a:r>
              <a:rPr lang="en-US" dirty="0"/>
              <a:t> </a:t>
            </a:r>
            <a:r>
              <a:rPr lang="en-US" dirty="0" err="1"/>
              <a:t>mükemmel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sağkalıma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olduklarını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sonuçlarına</a:t>
            </a:r>
            <a:r>
              <a:rPr lang="en-US" dirty="0"/>
              <a:t> </a:t>
            </a:r>
            <a:r>
              <a:rPr lang="en-US" dirty="0" err="1"/>
              <a:t>dayanarak</a:t>
            </a:r>
            <a:r>
              <a:rPr lang="en-US" dirty="0"/>
              <a:t> </a:t>
            </a:r>
            <a:r>
              <a:rPr lang="en-US" dirty="0" err="1"/>
              <a:t>ELN’nin</a:t>
            </a:r>
            <a:r>
              <a:rPr lang="en-US" dirty="0"/>
              <a:t> “</a:t>
            </a:r>
            <a:r>
              <a:rPr lang="en-US" dirty="0" err="1"/>
              <a:t>uyarı</a:t>
            </a:r>
            <a:r>
              <a:rPr lang="en-US" dirty="0"/>
              <a:t>” </a:t>
            </a:r>
            <a:r>
              <a:rPr lang="en-US" dirty="0" err="1"/>
              <a:t>sinyallerini</a:t>
            </a:r>
            <a:r>
              <a:rPr lang="en-US" dirty="0"/>
              <a:t> </a:t>
            </a:r>
            <a:r>
              <a:rPr lang="en-US" dirty="0" err="1"/>
              <a:t>gözden</a:t>
            </a:r>
            <a:r>
              <a:rPr lang="en-US" dirty="0"/>
              <a:t> </a:t>
            </a:r>
            <a:r>
              <a:rPr lang="en-US" dirty="0" err="1"/>
              <a:t>geçirmek</a:t>
            </a:r>
            <a:r>
              <a:rPr lang="en-US" dirty="0"/>
              <a:t> </a:t>
            </a:r>
            <a:r>
              <a:rPr lang="en-US" dirty="0" err="1"/>
              <a:t>gerekiyor</a:t>
            </a:r>
            <a:r>
              <a:rPr lang="en-US" dirty="0"/>
              <a:t> mu?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Başarısızlık</a:t>
            </a:r>
            <a:r>
              <a:rPr lang="en-US" dirty="0"/>
              <a:t>/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sinyalleri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sonuçlara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etmekle</a:t>
            </a:r>
            <a:r>
              <a:rPr lang="en-US" dirty="0"/>
              <a:t> </a:t>
            </a:r>
            <a:r>
              <a:rPr lang="en-US" dirty="0" err="1"/>
              <a:t>beraber</a:t>
            </a:r>
            <a:r>
              <a:rPr lang="en-US" dirty="0"/>
              <a:t> </a:t>
            </a:r>
            <a:r>
              <a:rPr lang="en-US" dirty="0" err="1"/>
              <a:t>sonuçların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da </a:t>
            </a:r>
            <a:r>
              <a:rPr lang="en-US" dirty="0" err="1"/>
              <a:t>dramatik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olmadığına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yayınlara</a:t>
            </a:r>
            <a:r>
              <a:rPr lang="en-US" dirty="0"/>
              <a:t> </a:t>
            </a:r>
            <a:r>
              <a:rPr lang="en-US" dirty="0" err="1"/>
              <a:t>bakılarak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sinyallerin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“</a:t>
            </a:r>
            <a:r>
              <a:rPr lang="en-US" dirty="0" err="1"/>
              <a:t>uyarı</a:t>
            </a:r>
            <a:r>
              <a:rPr lang="en-US" dirty="0"/>
              <a:t>/</a:t>
            </a:r>
            <a:r>
              <a:rPr lang="en-US" dirty="0" err="1"/>
              <a:t>dikkat</a:t>
            </a:r>
            <a:r>
              <a:rPr lang="en-US" dirty="0"/>
              <a:t>” </a:t>
            </a:r>
            <a:r>
              <a:rPr lang="en-US" dirty="0" err="1"/>
              <a:t>sinyalleri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değiştirilebilir</a:t>
            </a:r>
            <a:r>
              <a:rPr lang="en-US" dirty="0"/>
              <a:t> mi?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Daha </a:t>
            </a:r>
            <a:r>
              <a:rPr lang="en-US" dirty="0" err="1"/>
              <a:t>derİn</a:t>
            </a:r>
            <a:r>
              <a:rPr lang="en-US" dirty="0"/>
              <a:t> </a:t>
            </a:r>
            <a:r>
              <a:rPr lang="en-US" dirty="0" err="1"/>
              <a:t>yanıtlar</a:t>
            </a:r>
            <a:r>
              <a:rPr lang="en-US" dirty="0"/>
              <a:t> </a:t>
            </a:r>
            <a:r>
              <a:rPr lang="en-US" dirty="0" err="1"/>
              <a:t>şart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err="1"/>
              <a:t>Majör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derin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tam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tedavisiz</a:t>
            </a:r>
            <a:r>
              <a:rPr lang="en-US" dirty="0"/>
              <a:t> </a:t>
            </a:r>
            <a:r>
              <a:rPr lang="en-US" dirty="0" err="1"/>
              <a:t>remisyon</a:t>
            </a:r>
            <a:r>
              <a:rPr lang="en-US" dirty="0"/>
              <a:t> (TFR)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TKI’ların</a:t>
            </a:r>
            <a:r>
              <a:rPr lang="en-US" dirty="0"/>
              <a:t> </a:t>
            </a:r>
            <a:r>
              <a:rPr lang="en-US" dirty="0" err="1"/>
              <a:t>değiştirilmesi</a:t>
            </a:r>
            <a:r>
              <a:rPr lang="en-US" dirty="0"/>
              <a:t> </a:t>
            </a:r>
            <a:r>
              <a:rPr lang="en-US" dirty="0" err="1"/>
              <a:t>yarardan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zarara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 (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toksisiteler</a:t>
            </a:r>
            <a:r>
              <a:rPr lang="en-US" dirty="0"/>
              <a:t>,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Yaşlı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yaklaşım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Yaşlı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özelinde</a:t>
            </a:r>
            <a:r>
              <a:rPr lang="en-US" dirty="0"/>
              <a:t>, 2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ötesinde</a:t>
            </a:r>
            <a:r>
              <a:rPr lang="en-US" dirty="0"/>
              <a:t> %1-10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giden</a:t>
            </a:r>
            <a:r>
              <a:rPr lang="en-US" dirty="0"/>
              <a:t> </a:t>
            </a:r>
            <a:r>
              <a:rPr lang="en-US" dirty="0" err="1"/>
              <a:t>persistan</a:t>
            </a:r>
            <a:r>
              <a:rPr lang="en-US" dirty="0"/>
              <a:t> 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transkriptleri</a:t>
            </a:r>
            <a:r>
              <a:rPr lang="en-US" dirty="0"/>
              <a:t> (IS)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güvenli</a:t>
            </a:r>
            <a:r>
              <a:rPr lang="en-US" dirty="0"/>
              <a:t> TKI </a:t>
            </a:r>
            <a:r>
              <a:rPr lang="en-US" dirty="0" err="1"/>
              <a:t>olasılıkları</a:t>
            </a:r>
            <a:r>
              <a:rPr lang="en-US" dirty="0"/>
              <a:t> </a:t>
            </a:r>
            <a:r>
              <a:rPr lang="en-US" dirty="0" err="1"/>
              <a:t>tüketilmiş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allonakil</a:t>
            </a:r>
            <a:r>
              <a:rPr lang="en-US" dirty="0"/>
              <a:t> </a:t>
            </a:r>
            <a:r>
              <a:rPr lang="en-US" dirty="0" err="1"/>
              <a:t>gerekliliğine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etmeyebilir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Bu </a:t>
            </a:r>
            <a:r>
              <a:rPr lang="en-US" dirty="0" err="1"/>
              <a:t>yaşlı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optimal TKI </a:t>
            </a:r>
            <a:r>
              <a:rPr lang="en-US" dirty="0" err="1"/>
              <a:t>bazlı</a:t>
            </a:r>
            <a:r>
              <a:rPr lang="en-US" dirty="0"/>
              <a:t> </a:t>
            </a:r>
            <a:r>
              <a:rPr lang="en-US" dirty="0" err="1"/>
              <a:t>tedaviyle</a:t>
            </a:r>
            <a:r>
              <a:rPr lang="en-US" dirty="0"/>
              <a:t> (</a:t>
            </a:r>
            <a:r>
              <a:rPr lang="en-US" dirty="0" err="1"/>
              <a:t>hidroksiüre</a:t>
            </a:r>
            <a:r>
              <a:rPr lang="en-US" dirty="0"/>
              <a:t>, </a:t>
            </a:r>
            <a:r>
              <a:rPr lang="en-US" dirty="0" err="1"/>
              <a:t>sitarabin</a:t>
            </a:r>
            <a:r>
              <a:rPr lang="en-US" dirty="0"/>
              <a:t>, </a:t>
            </a:r>
            <a:r>
              <a:rPr lang="en-US" dirty="0" err="1"/>
              <a:t>hipometile</a:t>
            </a:r>
            <a:r>
              <a:rPr lang="en-US" dirty="0"/>
              <a:t> </a:t>
            </a:r>
            <a:r>
              <a:rPr lang="en-US" dirty="0" err="1"/>
              <a:t>edici</a:t>
            </a:r>
            <a:r>
              <a:rPr lang="en-US" dirty="0"/>
              <a:t> </a:t>
            </a:r>
            <a:r>
              <a:rPr lang="en-US" dirty="0" err="1"/>
              <a:t>ajanlar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omasetaksin</a:t>
            </a:r>
            <a:r>
              <a:rPr lang="en-US" dirty="0"/>
              <a:t> </a:t>
            </a:r>
            <a:r>
              <a:rPr lang="en-US" dirty="0" err="1"/>
              <a:t>eklenerek</a:t>
            </a:r>
            <a:r>
              <a:rPr lang="en-US" dirty="0"/>
              <a:t>) tam </a:t>
            </a:r>
            <a:r>
              <a:rPr lang="en-US" dirty="0" err="1"/>
              <a:t>sitogenetik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(</a:t>
            </a:r>
            <a:r>
              <a:rPr lang="en-US" dirty="0" err="1"/>
              <a:t>CCyR</a:t>
            </a:r>
            <a:r>
              <a:rPr lang="en-US" dirty="0"/>
              <a:t>)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edilmeksizin</a:t>
            </a:r>
            <a:r>
              <a:rPr lang="en-US" dirty="0"/>
              <a:t> 10 </a:t>
            </a:r>
            <a:r>
              <a:rPr lang="en-US" dirty="0" err="1"/>
              <a:t>yıldan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fazda</a:t>
            </a:r>
            <a:r>
              <a:rPr lang="en-US" dirty="0"/>
              <a:t> </a:t>
            </a:r>
            <a:r>
              <a:rPr lang="en-US" dirty="0" err="1"/>
              <a:t>kalabilir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54" t="41833" r="34479" b="34167"/>
          <a:stretch/>
        </p:blipFill>
        <p:spPr>
          <a:xfrm>
            <a:off x="166007" y="4537083"/>
            <a:ext cx="6272893" cy="191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41" t="41000" r="35729" b="28000"/>
          <a:stretch/>
        </p:blipFill>
        <p:spPr>
          <a:xfrm>
            <a:off x="6438900" y="4518218"/>
            <a:ext cx="4857750" cy="195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İmatİnİb-yan</a:t>
            </a:r>
            <a:r>
              <a:rPr lang="en-US" dirty="0"/>
              <a:t> </a:t>
            </a:r>
            <a:r>
              <a:rPr lang="en-US" dirty="0" err="1"/>
              <a:t>etkİler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İntolerans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İmatinib kilo </a:t>
            </a:r>
            <a:r>
              <a:rPr lang="en-US" dirty="0" err="1"/>
              <a:t>alımı</a:t>
            </a:r>
            <a:r>
              <a:rPr lang="en-US" dirty="0"/>
              <a:t>, </a:t>
            </a:r>
            <a:r>
              <a:rPr lang="en-US" dirty="0" err="1"/>
              <a:t>halsizlik</a:t>
            </a:r>
            <a:r>
              <a:rPr lang="en-US" dirty="0"/>
              <a:t>, </a:t>
            </a:r>
            <a:r>
              <a:rPr lang="en-US" dirty="0" err="1"/>
              <a:t>periferik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periorbital </a:t>
            </a:r>
            <a:r>
              <a:rPr lang="en-US" dirty="0" err="1"/>
              <a:t>ödem</a:t>
            </a:r>
            <a:r>
              <a:rPr lang="en-US" dirty="0"/>
              <a:t>,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kas </a:t>
            </a:r>
            <a:r>
              <a:rPr lang="en-US" dirty="0" err="1"/>
              <a:t>ağrıları</a:t>
            </a:r>
            <a:r>
              <a:rPr lang="en-US" dirty="0"/>
              <a:t>, </a:t>
            </a:r>
            <a:r>
              <a:rPr lang="en-US" dirty="0" err="1"/>
              <a:t>bulantı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kalitesini</a:t>
            </a:r>
            <a:r>
              <a:rPr lang="en-US" dirty="0"/>
              <a:t> </a:t>
            </a:r>
            <a:r>
              <a:rPr lang="en-US" dirty="0" err="1"/>
              <a:t>etkileyen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etkilere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ılımlı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derecededir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Hastaların</a:t>
            </a:r>
            <a:r>
              <a:rPr lang="en-US" dirty="0"/>
              <a:t> %5-10’unda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tedaviyle</a:t>
            </a:r>
            <a:r>
              <a:rPr lang="en-US" dirty="0"/>
              <a:t> </a:t>
            </a:r>
            <a:r>
              <a:rPr lang="en-US" dirty="0" err="1"/>
              <a:t>kreatininde</a:t>
            </a:r>
            <a:r>
              <a:rPr lang="en-US" dirty="0"/>
              <a:t> </a:t>
            </a:r>
            <a:r>
              <a:rPr lang="en-US" dirty="0" err="1"/>
              <a:t>artışlar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Hastaların</a:t>
            </a:r>
            <a:r>
              <a:rPr lang="en-US" dirty="0"/>
              <a:t> %2-3’ünde renal </a:t>
            </a:r>
            <a:r>
              <a:rPr lang="en-US" dirty="0" err="1"/>
              <a:t>disfonksiyon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nadiren</a:t>
            </a:r>
            <a:r>
              <a:rPr lang="en-US" dirty="0"/>
              <a:t> renal </a:t>
            </a:r>
            <a:r>
              <a:rPr lang="en-US" dirty="0" err="1"/>
              <a:t>yetmezlik</a:t>
            </a:r>
            <a:r>
              <a:rPr lang="en-US" dirty="0"/>
              <a:t> (</a:t>
            </a:r>
            <a:r>
              <a:rPr lang="en-US" dirty="0" err="1"/>
              <a:t>kreatinin</a:t>
            </a:r>
            <a:r>
              <a:rPr lang="en-US" dirty="0"/>
              <a:t> </a:t>
            </a:r>
            <a:r>
              <a:rPr lang="en-US" dirty="0" err="1"/>
              <a:t>düzeylerinin</a:t>
            </a:r>
            <a:r>
              <a:rPr lang="en-US" dirty="0"/>
              <a:t> &gt;2–3 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) </a:t>
            </a:r>
            <a:r>
              <a:rPr lang="en-US" dirty="0" err="1"/>
              <a:t>gözlenebilir</a:t>
            </a:r>
            <a:r>
              <a:rPr lang="en-US" dirty="0"/>
              <a:t>. </a:t>
            </a:r>
            <a:r>
              <a:rPr lang="en-US" dirty="0" err="1"/>
              <a:t>Ilacın</a:t>
            </a:r>
            <a:r>
              <a:rPr lang="en-US" dirty="0"/>
              <a:t> </a:t>
            </a:r>
            <a:r>
              <a:rPr lang="en-US" dirty="0" err="1"/>
              <a:t>kesilmesi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azaltımıyla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tablonun</a:t>
            </a:r>
            <a:r>
              <a:rPr lang="en-US" dirty="0"/>
              <a:t> </a:t>
            </a:r>
            <a:r>
              <a:rPr lang="en-US" dirty="0" err="1"/>
              <a:t>düzelmesi</a:t>
            </a:r>
            <a:r>
              <a:rPr lang="en-US" dirty="0"/>
              <a:t> </a:t>
            </a:r>
            <a:r>
              <a:rPr lang="en-US" dirty="0" err="1"/>
              <a:t>beklenir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Parkinsonizmin</a:t>
            </a:r>
            <a:r>
              <a:rPr lang="en-US" dirty="0"/>
              <a:t> </a:t>
            </a:r>
            <a:r>
              <a:rPr lang="en-US" dirty="0" err="1"/>
              <a:t>kötüleşmesi</a:t>
            </a:r>
            <a:r>
              <a:rPr lang="en-US" dirty="0"/>
              <a:t>, </a:t>
            </a:r>
            <a:r>
              <a:rPr lang="en-US" dirty="0" err="1"/>
              <a:t>demans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 </a:t>
            </a:r>
            <a:r>
              <a:rPr lang="en-US" dirty="0" err="1"/>
              <a:t>bulgular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nadir </a:t>
            </a:r>
            <a:r>
              <a:rPr lang="en-US" dirty="0" err="1"/>
              <a:t>nörolojik</a:t>
            </a:r>
            <a:r>
              <a:rPr lang="en-US" dirty="0"/>
              <a:t> </a:t>
            </a:r>
            <a:r>
              <a:rPr lang="en-US" dirty="0" err="1"/>
              <a:t>toksisiteler</a:t>
            </a:r>
            <a:r>
              <a:rPr lang="en-US" dirty="0"/>
              <a:t> </a:t>
            </a:r>
            <a:r>
              <a:rPr lang="en-US" dirty="0" err="1"/>
              <a:t>bildirilmiştir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r>
              <a:rPr lang="en-US" dirty="0"/>
              <a:t>TKİ </a:t>
            </a:r>
            <a:r>
              <a:rPr lang="en-US" dirty="0" err="1"/>
              <a:t>intoleransı</a:t>
            </a:r>
            <a:r>
              <a:rPr lang="en-US" dirty="0"/>
              <a:t> 10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süresince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%15-25’inde </a:t>
            </a:r>
            <a:r>
              <a:rPr lang="en-US" dirty="0" err="1"/>
              <a:t>gelişir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TKİ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değişiminin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nedenidir</a:t>
            </a:r>
            <a:r>
              <a:rPr lang="en-US" dirty="0"/>
              <a:t>. Bu </a:t>
            </a:r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çoğunlukla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TKI’da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azaltımı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güvenle</a:t>
            </a:r>
            <a:r>
              <a:rPr lang="en-US" dirty="0"/>
              <a:t> </a:t>
            </a:r>
            <a:r>
              <a:rPr lang="en-US" dirty="0" err="1"/>
              <a:t>çözülebilir</a:t>
            </a:r>
            <a:r>
              <a:rPr lang="en-US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Engelleyİcİ</a:t>
            </a:r>
            <a:r>
              <a:rPr lang="en-US" dirty="0"/>
              <a:t> </a:t>
            </a:r>
            <a:r>
              <a:rPr lang="en-US" dirty="0" err="1"/>
              <a:t>toksİsİteler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145294"/>
              </p:ext>
            </p:extLst>
          </p:nvPr>
        </p:nvGraphicFramePr>
        <p:xfrm>
          <a:off x="685800" y="2193925"/>
          <a:ext cx="108204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417268372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010884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Toksisite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TKİ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212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Pulmoner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hipertansiyon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Dasatinib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55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Tekrarlayıcı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plevral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efüzyonlar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Dasatinib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diğerleriyle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nadiren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00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Pankreatit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Ponatinib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nilotinib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40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Arteriyel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okluzif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olaylar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serebrovasküler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olay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myokard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enfarktüsü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geçici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iskemik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atak</a:t>
                      </a:r>
                      <a:r>
                        <a:rPr lang="en-US" baseline="0" dirty="0"/>
                        <a:t>), </a:t>
                      </a:r>
                      <a:r>
                        <a:rPr lang="en-US" baseline="0" dirty="0" err="1"/>
                        <a:t>venöz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okluzif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olaylar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periferik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arteriyal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okluzif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olaylar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Ponatinib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nilotinib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4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Demans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benzeri</a:t>
                      </a:r>
                      <a:r>
                        <a:rPr lang="en-US" dirty="0"/>
                        <a:t>, Lewis-body,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amiyotrofik</a:t>
                      </a:r>
                      <a:r>
                        <a:rPr lang="en-US" baseline="0" dirty="0"/>
                        <a:t> lateral </a:t>
                      </a:r>
                      <a:r>
                        <a:rPr lang="en-US" baseline="0" dirty="0" err="1"/>
                        <a:t>sklerozis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Parkinsonizm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Tüm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TKİ’ler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nadiren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01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Enterokolit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Bosutinib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İmmün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aracılı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myokardit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hepatit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nefrit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Tüm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TKİ’ler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3695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TKİ </a:t>
            </a:r>
            <a:r>
              <a:rPr lang="en-US" dirty="0" err="1"/>
              <a:t>çapraz</a:t>
            </a:r>
            <a:r>
              <a:rPr lang="en-US" dirty="0"/>
              <a:t> </a:t>
            </a:r>
            <a:r>
              <a:rPr lang="en-US" dirty="0" err="1"/>
              <a:t>İntoleransı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TKİ </a:t>
            </a:r>
            <a:r>
              <a:rPr lang="en-US" dirty="0" err="1"/>
              <a:t>çapraz</a:t>
            </a:r>
            <a:r>
              <a:rPr lang="en-US" dirty="0"/>
              <a:t> </a:t>
            </a:r>
            <a:r>
              <a:rPr lang="en-US" dirty="0" err="1"/>
              <a:t>intoleransı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düşünüldüğünden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TKİ’ye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intolerans</a:t>
            </a:r>
            <a:r>
              <a:rPr lang="en-US" dirty="0"/>
              <a:t>/</a:t>
            </a:r>
            <a:r>
              <a:rPr lang="en-US" dirty="0" err="1"/>
              <a:t>toksisitesi</a:t>
            </a:r>
            <a:r>
              <a:rPr lang="en-US" dirty="0"/>
              <a:t> </a:t>
            </a:r>
            <a:r>
              <a:rPr lang="en-US" dirty="0" err="1"/>
              <a:t>olduğunda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TKİ’lere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intoleransı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Yeni </a:t>
            </a:r>
            <a:r>
              <a:rPr lang="en-US" dirty="0" err="1"/>
              <a:t>TKİ’ye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intolerans</a:t>
            </a:r>
            <a:r>
              <a:rPr lang="en-US" dirty="0"/>
              <a:t>/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/>
              <a:t>eskisine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gelişenle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dasatinib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plevral</a:t>
            </a:r>
            <a:r>
              <a:rPr lang="en-US" dirty="0"/>
              <a:t> </a:t>
            </a:r>
            <a:r>
              <a:rPr lang="en-US" dirty="0" err="1"/>
              <a:t>efüzyon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hastada</a:t>
            </a:r>
            <a:r>
              <a:rPr lang="en-US" dirty="0"/>
              <a:t> </a:t>
            </a:r>
            <a:r>
              <a:rPr lang="en-US" dirty="0" err="1"/>
              <a:t>bosutinib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da </a:t>
            </a:r>
            <a:r>
              <a:rPr lang="en-US" dirty="0" err="1"/>
              <a:t>plevral</a:t>
            </a:r>
            <a:r>
              <a:rPr lang="en-US" dirty="0"/>
              <a:t> </a:t>
            </a:r>
            <a:r>
              <a:rPr lang="en-US" dirty="0" err="1"/>
              <a:t>efüzyon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artmış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kararı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err="1"/>
              <a:t>Engelleyici</a:t>
            </a:r>
            <a:r>
              <a:rPr lang="en-US" dirty="0"/>
              <a:t>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TKI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değiştirildiğinde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TKI </a:t>
            </a:r>
            <a:r>
              <a:rPr lang="en-US" dirty="0" err="1"/>
              <a:t>dozları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önerilen</a:t>
            </a:r>
            <a:r>
              <a:rPr lang="en-US" dirty="0"/>
              <a:t> </a:t>
            </a:r>
            <a:r>
              <a:rPr lang="en-US" dirty="0" err="1"/>
              <a:t>dozda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yanıtı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TKI’ın</a:t>
            </a:r>
            <a:r>
              <a:rPr lang="en-US" dirty="0"/>
              <a:t> </a:t>
            </a:r>
            <a:r>
              <a:rPr lang="en-US" dirty="0" err="1"/>
              <a:t>dozu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Toksİsİte</a:t>
            </a:r>
            <a:r>
              <a:rPr lang="en-US" dirty="0"/>
              <a:t> </a:t>
            </a:r>
            <a:r>
              <a:rPr lang="en-US" dirty="0" err="1"/>
              <a:t>İçİn</a:t>
            </a:r>
            <a:r>
              <a:rPr lang="en-US" dirty="0"/>
              <a:t> </a:t>
            </a:r>
            <a:r>
              <a:rPr lang="en-US" dirty="0" err="1"/>
              <a:t>Tİrozİn</a:t>
            </a:r>
            <a:r>
              <a:rPr lang="en-US" dirty="0"/>
              <a:t> </a:t>
            </a:r>
            <a:r>
              <a:rPr lang="en-US" dirty="0" err="1"/>
              <a:t>kİnaz</a:t>
            </a:r>
            <a:r>
              <a:rPr lang="en-US" dirty="0"/>
              <a:t> </a:t>
            </a:r>
            <a:r>
              <a:rPr lang="en-US" dirty="0" err="1"/>
              <a:t>İnhİbİtÖrlerİ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ayarlaması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070652"/>
              </p:ext>
            </p:extLst>
          </p:nvPr>
        </p:nvGraphicFramePr>
        <p:xfrm>
          <a:off x="685800" y="2872740"/>
          <a:ext cx="10820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1">
                  <a:extLst>
                    <a:ext uri="{9D8B030D-6E8A-4147-A177-3AD203B41FA5}">
                      <a16:colId xmlns:a16="http://schemas.microsoft.com/office/drawing/2014/main" val="2583395567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871760054"/>
                    </a:ext>
                  </a:extLst>
                </a:gridCol>
                <a:gridCol w="5116286">
                  <a:extLst>
                    <a:ext uri="{9D8B030D-6E8A-4147-A177-3AD203B41FA5}">
                      <a16:colId xmlns:a16="http://schemas.microsoft.com/office/drawing/2014/main" val="486861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İlaç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Standart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doz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Moleküler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yanıt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iyiyse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doz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77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İmatinib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baseline="0" dirty="0"/>
                        <a:t> 1 </a:t>
                      </a:r>
                      <a:r>
                        <a:rPr lang="en-US" baseline="0" dirty="0" err="1"/>
                        <a:t>kez</a:t>
                      </a:r>
                      <a:r>
                        <a:rPr lang="en-US" baseline="0" dirty="0"/>
                        <a:t> 400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100-300</a:t>
                      </a:r>
                      <a:r>
                        <a:rPr lang="en-US" baseline="0" dirty="0"/>
                        <a:t> mg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66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Bosutinib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400-500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100-200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46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Dasatinib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50-100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20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Nilotinib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2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kez</a:t>
                      </a:r>
                      <a:r>
                        <a:rPr lang="en-US" baseline="0" dirty="0"/>
                        <a:t> 300-400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2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150 mg, </a:t>
                      </a:r>
                    </a:p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150-200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0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Ponatinib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kez</a:t>
                      </a:r>
                      <a:r>
                        <a:rPr lang="en-US" baseline="0" dirty="0"/>
                        <a:t> 45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15-30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9113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dİrenç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7244"/>
            <a:ext cx="10820400" cy="4024125"/>
          </a:xfrm>
        </p:spPr>
        <p:txBody>
          <a:bodyPr/>
          <a:lstStyle/>
          <a:p>
            <a:r>
              <a:rPr lang="en-US" dirty="0"/>
              <a:t>12. ay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 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transkriptlerinin</a:t>
            </a:r>
            <a:r>
              <a:rPr lang="en-US" dirty="0"/>
              <a:t> (IS) &gt;%1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tanımlanan</a:t>
            </a:r>
            <a:r>
              <a:rPr lang="en-US" dirty="0"/>
              <a:t> “</a:t>
            </a:r>
            <a:r>
              <a:rPr lang="en-US" dirty="0" err="1"/>
              <a:t>direnç</a:t>
            </a:r>
            <a:r>
              <a:rPr lang="en-US" dirty="0"/>
              <a:t>”, KML </a:t>
            </a:r>
            <a:r>
              <a:rPr lang="en-US" dirty="0" err="1"/>
              <a:t>direncinin</a:t>
            </a:r>
            <a:r>
              <a:rPr lang="en-US" dirty="0"/>
              <a:t> </a:t>
            </a: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göstergesidir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TKI </a:t>
            </a:r>
            <a:r>
              <a:rPr lang="en-US" dirty="0" err="1"/>
              <a:t>tedavisinin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değişmesi</a:t>
            </a:r>
            <a:r>
              <a:rPr lang="en-US" dirty="0"/>
              <a:t> </a:t>
            </a:r>
            <a:r>
              <a:rPr lang="en-US" dirty="0" err="1"/>
              <a:t>gerektiğine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17" t="41333" r="35416" b="21867"/>
          <a:stretch/>
        </p:blipFill>
        <p:spPr>
          <a:xfrm>
            <a:off x="2484120" y="3075896"/>
            <a:ext cx="7223760" cy="344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dİrenç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42246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TKI’ların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artmış</a:t>
            </a:r>
            <a:r>
              <a:rPr lang="en-US" dirty="0"/>
              <a:t> KML </a:t>
            </a:r>
            <a:r>
              <a:rPr lang="en-US" dirty="0" err="1"/>
              <a:t>prevalansıyla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hastada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direnci</a:t>
            </a:r>
            <a:r>
              <a:rPr lang="en-US" dirty="0"/>
              <a:t> </a:t>
            </a:r>
            <a:r>
              <a:rPr lang="en-US" dirty="0" err="1"/>
              <a:t>gelişmektedir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direnci</a:t>
            </a:r>
            <a:r>
              <a:rPr lang="en-US" dirty="0"/>
              <a:t> 10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tedavinin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%10’unda </a:t>
            </a:r>
            <a:r>
              <a:rPr lang="en-US" dirty="0" err="1"/>
              <a:t>görülür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12 </a:t>
            </a:r>
            <a:r>
              <a:rPr lang="en-US" dirty="0" err="1"/>
              <a:t>aylık</a:t>
            </a:r>
            <a:r>
              <a:rPr lang="en-US" dirty="0"/>
              <a:t> </a:t>
            </a:r>
            <a:r>
              <a:rPr lang="en-US" dirty="0" err="1"/>
              <a:t>tedaviden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transkriptlerinin</a:t>
            </a:r>
            <a:r>
              <a:rPr lang="en-US" dirty="0"/>
              <a:t> (IS) &gt;1% </a:t>
            </a:r>
            <a:r>
              <a:rPr lang="en-US" dirty="0" err="1"/>
              <a:t>olması</a:t>
            </a:r>
            <a:r>
              <a:rPr lang="en-US" dirty="0"/>
              <a:t>, </a:t>
            </a:r>
            <a:r>
              <a:rPr lang="en-US" dirty="0" err="1" smtClean="0"/>
              <a:t>hematolojik</a:t>
            </a:r>
            <a:r>
              <a:rPr lang="en-US" dirty="0" smtClean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sitogenetik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kaybı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KML </a:t>
            </a:r>
            <a:r>
              <a:rPr lang="en-US" dirty="0" err="1"/>
              <a:t>transformasyonu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tanımlanır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686" y="6106886"/>
            <a:ext cx="11179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Hehlmann</a:t>
            </a:r>
            <a:r>
              <a:rPr lang="en-US" sz="800" dirty="0"/>
              <a:t> R, </a:t>
            </a:r>
            <a:r>
              <a:rPr lang="en-US" sz="800" dirty="0" err="1"/>
              <a:t>Lauseker</a:t>
            </a:r>
            <a:r>
              <a:rPr lang="en-US" sz="800" dirty="0"/>
              <a:t> M, </a:t>
            </a:r>
            <a:r>
              <a:rPr lang="en-US" sz="800" dirty="0" err="1"/>
              <a:t>Saußele</a:t>
            </a:r>
            <a:r>
              <a:rPr lang="en-US" sz="800" dirty="0"/>
              <a:t> S, et al. Assessment of </a:t>
            </a:r>
            <a:r>
              <a:rPr lang="en-US" sz="800" dirty="0" err="1"/>
              <a:t>imatinib</a:t>
            </a:r>
            <a:r>
              <a:rPr lang="en-US" sz="800" dirty="0"/>
              <a:t> as first-line treatment of chronic myeloid leukemia: 10-year survival results of the randomized CML study IV and impact of non-CML determinants. </a:t>
            </a:r>
            <a:r>
              <a:rPr lang="en-US" sz="800" i="1" dirty="0"/>
              <a:t>Leukemia</a:t>
            </a:r>
            <a:r>
              <a:rPr lang="en-US" sz="800" dirty="0"/>
              <a:t>. </a:t>
            </a:r>
          </a:p>
          <a:p>
            <a:r>
              <a:rPr lang="en-US" sz="800" dirty="0"/>
              <a:t>2017; </a:t>
            </a:r>
            <a:r>
              <a:rPr lang="en-US" sz="800" b="1" dirty="0"/>
              <a:t>31</a:t>
            </a:r>
            <a:r>
              <a:rPr lang="en-US" sz="800" dirty="0"/>
              <a:t>(11): 2398-2406.</a:t>
            </a:r>
          </a:p>
        </p:txBody>
      </p:sp>
    </p:spTree>
    <p:extLst>
      <p:ext uri="{BB962C8B-B14F-4D97-AF65-F5344CB8AC3E}">
        <p14:creationId xmlns:p14="http://schemas.microsoft.com/office/powerpoint/2010/main" val="30126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Kml</a:t>
            </a:r>
            <a:r>
              <a:rPr lang="en-US" dirty="0"/>
              <a:t>-ilk </a:t>
            </a:r>
            <a:r>
              <a:rPr lang="en-US" dirty="0" err="1"/>
              <a:t>tanı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7366"/>
            <a:ext cx="10820400" cy="3182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KML </a:t>
            </a:r>
            <a:r>
              <a:rPr lang="en-US" dirty="0" err="1"/>
              <a:t>tanılı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beklentisi</a:t>
            </a:r>
            <a:r>
              <a:rPr lang="en-US" dirty="0"/>
              <a:t> </a:t>
            </a:r>
            <a:r>
              <a:rPr lang="en-US" dirty="0" err="1"/>
              <a:t>yaşıtlarıyla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KML’nin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izlenmesi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önemli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Başlangıçta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hastalara</a:t>
            </a:r>
            <a:r>
              <a:rPr lang="en-US" dirty="0"/>
              <a:t> </a:t>
            </a:r>
            <a:r>
              <a:rPr lang="en-US" dirty="0" err="1"/>
              <a:t>tanının</a:t>
            </a:r>
            <a:r>
              <a:rPr lang="en-US" dirty="0"/>
              <a:t> </a:t>
            </a:r>
            <a:r>
              <a:rPr lang="en-US" dirty="0" err="1"/>
              <a:t>kesinleşmesi</a:t>
            </a:r>
            <a:r>
              <a:rPr lang="en-US" dirty="0"/>
              <a:t>, </a:t>
            </a:r>
            <a:r>
              <a:rPr lang="en-US" dirty="0" err="1"/>
              <a:t>ilikteki</a:t>
            </a:r>
            <a:r>
              <a:rPr lang="en-US" dirty="0"/>
              <a:t> </a:t>
            </a:r>
            <a:r>
              <a:rPr lang="en-US" dirty="0" err="1"/>
              <a:t>blastların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bazofillerin</a:t>
            </a:r>
            <a:r>
              <a:rPr lang="en-US" dirty="0"/>
              <a:t> </a:t>
            </a:r>
            <a:r>
              <a:rPr lang="en-US" dirty="0" err="1"/>
              <a:t>yüzdesinin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, Philadelphia </a:t>
            </a:r>
            <a:r>
              <a:rPr lang="en-US" dirty="0" err="1"/>
              <a:t>kromozomunun</a:t>
            </a:r>
            <a:r>
              <a:rPr lang="en-US" dirty="0"/>
              <a:t> </a:t>
            </a:r>
            <a:r>
              <a:rPr lang="en-US" dirty="0" err="1"/>
              <a:t>varlığının</a:t>
            </a:r>
            <a:r>
              <a:rPr lang="en-US" dirty="0"/>
              <a:t> </a:t>
            </a:r>
            <a:r>
              <a:rPr lang="en-US" dirty="0" err="1"/>
              <a:t>doğrulamasını</a:t>
            </a:r>
            <a:r>
              <a:rPr lang="en-US" dirty="0"/>
              <a:t> </a:t>
            </a:r>
            <a:r>
              <a:rPr lang="en-US" dirty="0" err="1"/>
              <a:t>sağlayacak</a:t>
            </a:r>
            <a:r>
              <a:rPr lang="en-US" dirty="0"/>
              <a:t> </a:t>
            </a:r>
            <a:r>
              <a:rPr lang="en-US" dirty="0" err="1"/>
              <a:t>sitogenetik</a:t>
            </a:r>
            <a:r>
              <a:rPr lang="en-US" dirty="0"/>
              <a:t> </a:t>
            </a:r>
            <a:r>
              <a:rPr lang="en-US" dirty="0" err="1"/>
              <a:t>analizin</a:t>
            </a:r>
            <a:r>
              <a:rPr lang="en-US" dirty="0"/>
              <a:t> </a:t>
            </a:r>
            <a:r>
              <a:rPr lang="en-US" dirty="0" err="1"/>
              <a:t>yapılabilmesi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iliği</a:t>
            </a:r>
            <a:r>
              <a:rPr lang="en-US" dirty="0"/>
              <a:t> </a:t>
            </a:r>
            <a:r>
              <a:rPr lang="en-US" dirty="0" err="1"/>
              <a:t>incelemesi</a:t>
            </a:r>
            <a:r>
              <a:rPr lang="en-US" dirty="0"/>
              <a:t> </a:t>
            </a:r>
            <a:r>
              <a:rPr lang="en-US" dirty="0" err="1"/>
              <a:t>yapılmalı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Bu </a:t>
            </a:r>
            <a:r>
              <a:rPr lang="en-US" dirty="0" err="1"/>
              <a:t>sırada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(17)(q10)-7/del7q </a:t>
            </a:r>
            <a:r>
              <a:rPr lang="en-US" dirty="0" err="1"/>
              <a:t>ve</a:t>
            </a:r>
            <a:r>
              <a:rPr lang="en-US" dirty="0"/>
              <a:t> 3q26.2 </a:t>
            </a:r>
            <a:r>
              <a:rPr lang="en-US" dirty="0" err="1"/>
              <a:t>rearanjmanları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sitogenetik</a:t>
            </a:r>
            <a:r>
              <a:rPr lang="en-US" dirty="0"/>
              <a:t> </a:t>
            </a:r>
            <a:r>
              <a:rPr lang="en-US" dirty="0" err="1"/>
              <a:t>anomalilerin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0971" y="5780314"/>
            <a:ext cx="10948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Wang W, Cortes JE, Tang G, et al. Risk stratification of chromosomal abnormalities in chronic </a:t>
            </a:r>
            <a:r>
              <a:rPr lang="en-US" sz="900" dirty="0" err="1"/>
              <a:t>myelogenous</a:t>
            </a:r>
            <a:r>
              <a:rPr lang="en-US" sz="900" dirty="0"/>
              <a:t> leukemia in the era of tyrosine kinase inhibitor therapy. </a:t>
            </a:r>
            <a:r>
              <a:rPr lang="en-US" sz="900" i="1" dirty="0"/>
              <a:t>Blood</a:t>
            </a:r>
            <a:r>
              <a:rPr lang="en-US" sz="900" dirty="0"/>
              <a:t>. 2016; </a:t>
            </a:r>
            <a:r>
              <a:rPr lang="en-US" sz="900" b="1" dirty="0"/>
              <a:t>127</a:t>
            </a:r>
            <a:r>
              <a:rPr lang="en-US" sz="900" dirty="0"/>
              <a:t>(22): 2742-2750.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Dirence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mutasyonlar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9502"/>
            <a:ext cx="10820400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mekanizması</a:t>
            </a:r>
            <a:r>
              <a:rPr lang="en-US" dirty="0"/>
              <a:t> BCR::ABL1’in </a:t>
            </a:r>
            <a:r>
              <a:rPr lang="en-US" dirty="0" err="1"/>
              <a:t>kinaz</a:t>
            </a:r>
            <a:r>
              <a:rPr lang="en-US" dirty="0"/>
              <a:t> </a:t>
            </a:r>
            <a:r>
              <a:rPr lang="en-US" dirty="0" err="1"/>
              <a:t>domain’inde</a:t>
            </a:r>
            <a:r>
              <a:rPr lang="en-US" dirty="0"/>
              <a:t> </a:t>
            </a:r>
            <a:r>
              <a:rPr lang="en-US" dirty="0" err="1"/>
              <a:t>nokta</a:t>
            </a:r>
            <a:r>
              <a:rPr lang="en-US" dirty="0"/>
              <a:t> </a:t>
            </a:r>
            <a:r>
              <a:rPr lang="en-US" dirty="0" err="1"/>
              <a:t>mutasyonlarıyla</a:t>
            </a:r>
            <a:r>
              <a:rPr lang="en-US" dirty="0"/>
              <a:t> </a:t>
            </a:r>
            <a:r>
              <a:rPr lang="en-US" dirty="0" err="1"/>
              <a:t>ilişkilidir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TKI’ların</a:t>
            </a:r>
            <a:r>
              <a:rPr lang="en-US" dirty="0"/>
              <a:t> </a:t>
            </a:r>
            <a:r>
              <a:rPr lang="en-US" dirty="0" err="1"/>
              <a:t>aktivitesini</a:t>
            </a:r>
            <a:r>
              <a:rPr lang="en-US" dirty="0"/>
              <a:t> </a:t>
            </a:r>
            <a:r>
              <a:rPr lang="en-US" dirty="0" err="1"/>
              <a:t>engeller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TKI’lar</a:t>
            </a:r>
            <a:r>
              <a:rPr lang="en-US" dirty="0"/>
              <a:t> </a:t>
            </a:r>
            <a:r>
              <a:rPr lang="en-US" dirty="0" err="1"/>
              <a:t>imatinibe</a:t>
            </a:r>
            <a:r>
              <a:rPr lang="en-US" dirty="0"/>
              <a:t> </a:t>
            </a:r>
            <a:r>
              <a:rPr lang="en-US" dirty="0" err="1"/>
              <a:t>dirence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mutasyonların</a:t>
            </a:r>
            <a:r>
              <a:rPr lang="en-US" dirty="0"/>
              <a:t> </a:t>
            </a:r>
            <a:r>
              <a:rPr lang="en-US" dirty="0" err="1"/>
              <a:t>çoğunun</a:t>
            </a:r>
            <a:r>
              <a:rPr lang="en-US" dirty="0"/>
              <a:t> </a:t>
            </a:r>
            <a:r>
              <a:rPr lang="en-US" dirty="0" err="1"/>
              <a:t>üstesinden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TKİ’lere</a:t>
            </a:r>
            <a:r>
              <a:rPr lang="en-US" dirty="0"/>
              <a:t> </a:t>
            </a:r>
            <a:r>
              <a:rPr lang="en-US" dirty="0" err="1"/>
              <a:t>dirençli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lösemiye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yeni </a:t>
            </a:r>
            <a:r>
              <a:rPr lang="en-US" dirty="0" err="1"/>
              <a:t>mutasyonlar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çıkmıştır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“Gatekeeper” </a:t>
            </a:r>
            <a:r>
              <a:rPr lang="en-US" dirty="0" err="1"/>
              <a:t>mutasyon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bilinen</a:t>
            </a:r>
            <a:r>
              <a:rPr lang="en-US" dirty="0"/>
              <a:t> T315I ponatinib, </a:t>
            </a:r>
            <a:r>
              <a:rPr lang="en-US" dirty="0" err="1"/>
              <a:t>asciminib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olverembatinib</a:t>
            </a:r>
            <a:r>
              <a:rPr lang="en-US" dirty="0"/>
              <a:t> </a:t>
            </a:r>
            <a:r>
              <a:rPr lang="en-US" dirty="0" err="1"/>
              <a:t>dışındaki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TKi’lere</a:t>
            </a:r>
            <a:r>
              <a:rPr lang="en-US" dirty="0"/>
              <a:t> </a:t>
            </a:r>
            <a:r>
              <a:rPr lang="en-US" dirty="0" err="1"/>
              <a:t>dirençlidir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Gerçekten</a:t>
            </a:r>
            <a:r>
              <a:rPr lang="en-US" dirty="0"/>
              <a:t> </a:t>
            </a:r>
            <a:r>
              <a:rPr lang="en-US" dirty="0" err="1"/>
              <a:t>dİrençlİ</a:t>
            </a:r>
            <a:r>
              <a:rPr lang="en-US" dirty="0"/>
              <a:t> </a:t>
            </a:r>
            <a:r>
              <a:rPr lang="en-US" dirty="0" err="1"/>
              <a:t>mİ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411583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hastayı</a:t>
            </a:r>
            <a:r>
              <a:rPr lang="en-US" dirty="0"/>
              <a:t> TKI </a:t>
            </a:r>
            <a:r>
              <a:rPr lang="en-US" dirty="0" err="1"/>
              <a:t>dirençli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edip</a:t>
            </a:r>
            <a:r>
              <a:rPr lang="en-US" dirty="0"/>
              <a:t> </a:t>
            </a:r>
            <a:r>
              <a:rPr lang="en-US" dirty="0" err="1"/>
              <a:t>tedaviyi</a:t>
            </a:r>
            <a:r>
              <a:rPr lang="en-US" dirty="0"/>
              <a:t> </a:t>
            </a:r>
            <a:r>
              <a:rPr lang="en-US" dirty="0" err="1"/>
              <a:t>değiştirmeden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,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uyuncu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ilaç-ilaç</a:t>
            </a:r>
            <a:r>
              <a:rPr lang="en-US" dirty="0"/>
              <a:t> </a:t>
            </a:r>
            <a:r>
              <a:rPr lang="en-US" dirty="0" err="1"/>
              <a:t>etkileşimleri</a:t>
            </a:r>
            <a:r>
              <a:rPr lang="en-US" dirty="0"/>
              <a:t> </a:t>
            </a:r>
            <a:r>
              <a:rPr lang="en-US" dirty="0" err="1"/>
              <a:t>gözden</a:t>
            </a:r>
            <a:r>
              <a:rPr lang="en-US" dirty="0"/>
              <a:t> </a:t>
            </a:r>
            <a:r>
              <a:rPr lang="en-US" dirty="0" err="1"/>
              <a:t>geçirilmeli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İmatinib </a:t>
            </a:r>
            <a:r>
              <a:rPr lang="en-US" dirty="0" err="1"/>
              <a:t>tedavisine</a:t>
            </a:r>
            <a:r>
              <a:rPr lang="en-US" dirty="0"/>
              <a:t> </a:t>
            </a:r>
            <a:r>
              <a:rPr lang="en-US" dirty="0" err="1"/>
              <a:t>uyunç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%75 </a:t>
            </a:r>
            <a:r>
              <a:rPr lang="en-US" dirty="0" err="1"/>
              <a:t>ila</a:t>
            </a:r>
            <a:r>
              <a:rPr lang="en-US" dirty="0"/>
              <a:t> 90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değişmektedir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uyunç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sonuçlarla</a:t>
            </a:r>
            <a:r>
              <a:rPr lang="en-US" dirty="0"/>
              <a:t> </a:t>
            </a:r>
            <a:r>
              <a:rPr lang="en-US" dirty="0" err="1"/>
              <a:t>ilişkilidir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629" y="5802086"/>
            <a:ext cx="10370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Marin D, </a:t>
            </a:r>
            <a:r>
              <a:rPr lang="en-US" sz="800" dirty="0" err="1"/>
              <a:t>Bazeos</a:t>
            </a:r>
            <a:r>
              <a:rPr lang="en-US" sz="800" dirty="0"/>
              <a:t> A, Mahon F-X, et al. Adherence is the critical factor for achieving molecular responses in patients with chronic myeloid leukemia who achieve complete cytogenetic responses on </a:t>
            </a:r>
            <a:r>
              <a:rPr lang="en-US" sz="800" dirty="0" err="1"/>
              <a:t>Imatinib</a:t>
            </a:r>
            <a:r>
              <a:rPr lang="en-US" sz="800" dirty="0"/>
              <a:t>. </a:t>
            </a:r>
          </a:p>
          <a:p>
            <a:r>
              <a:rPr lang="en-US" sz="800" i="1" dirty="0"/>
              <a:t>J </a:t>
            </a:r>
            <a:r>
              <a:rPr lang="en-US" sz="800" i="1" dirty="0" err="1"/>
              <a:t>Clin</a:t>
            </a:r>
            <a:r>
              <a:rPr lang="en-US" sz="800" i="1" dirty="0"/>
              <a:t> </a:t>
            </a:r>
            <a:r>
              <a:rPr lang="en-US" sz="800" i="1" dirty="0" err="1"/>
              <a:t>Oncol</a:t>
            </a:r>
            <a:r>
              <a:rPr lang="en-US" sz="800" dirty="0"/>
              <a:t>. 2010; </a:t>
            </a:r>
            <a:r>
              <a:rPr lang="en-US" sz="800" b="1" dirty="0"/>
              <a:t>28</a:t>
            </a:r>
            <a:r>
              <a:rPr lang="en-US" sz="800" dirty="0"/>
              <a:t>(14): 2381-2388.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57" t="41510" r="35461" b="25218"/>
          <a:stretch/>
        </p:blipFill>
        <p:spPr>
          <a:xfrm>
            <a:off x="2209800" y="1240447"/>
            <a:ext cx="4414027" cy="1905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851" y="3119127"/>
            <a:ext cx="10450297" cy="30008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KML-KF 87 hasta. </a:t>
            </a:r>
            <a:r>
              <a:rPr lang="en-US" dirty="0" err="1"/>
              <a:t>Günde</a:t>
            </a:r>
            <a:r>
              <a:rPr lang="en-US" dirty="0"/>
              <a:t> 400 mg </a:t>
            </a:r>
            <a:r>
              <a:rPr lang="en-US" dirty="0" err="1"/>
              <a:t>imatinib</a:t>
            </a:r>
            <a:r>
              <a:rPr lang="en-US" dirty="0"/>
              <a:t>. 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Uyunç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%90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altındaysa</a:t>
            </a:r>
            <a:r>
              <a:rPr lang="en-US" dirty="0"/>
              <a:t> MMR </a:t>
            </a:r>
            <a:r>
              <a:rPr lang="en-US" dirty="0" err="1"/>
              <a:t>oranı</a:t>
            </a:r>
            <a:r>
              <a:rPr lang="en-US" dirty="0"/>
              <a:t> %28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Uyunç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%90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olanlarda</a:t>
            </a:r>
            <a:r>
              <a:rPr lang="en-US" dirty="0"/>
              <a:t> MMR </a:t>
            </a:r>
            <a:r>
              <a:rPr lang="en-US" dirty="0" err="1"/>
              <a:t>oranı</a:t>
            </a:r>
            <a:r>
              <a:rPr lang="en-US" dirty="0"/>
              <a:t> %94 (</a:t>
            </a:r>
            <a:r>
              <a:rPr lang="en-US" i="1" dirty="0"/>
              <a:t>p</a:t>
            </a:r>
            <a:r>
              <a:rPr lang="en-US" dirty="0"/>
              <a:t> &lt; .001).</a:t>
            </a:r>
          </a:p>
          <a:p>
            <a:pPr>
              <a:lnSpc>
                <a:spcPct val="150000"/>
              </a:lnSpc>
            </a:pPr>
            <a:r>
              <a:rPr lang="en-US" dirty="0"/>
              <a:t>Tam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%0’a </a:t>
            </a:r>
            <a:r>
              <a:rPr lang="en-US" dirty="0" err="1"/>
              <a:t>karşı</a:t>
            </a:r>
            <a:r>
              <a:rPr lang="en-US" dirty="0"/>
              <a:t> %44 (</a:t>
            </a:r>
            <a:r>
              <a:rPr lang="en-US" i="1" dirty="0"/>
              <a:t>p</a:t>
            </a:r>
            <a:r>
              <a:rPr lang="en-US" dirty="0"/>
              <a:t> = .002)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Uyunç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%80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olanlarda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yok. 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, </a:t>
            </a:r>
            <a:r>
              <a:rPr lang="en-US" dirty="0" err="1"/>
              <a:t>tedavinin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etkilerinin</a:t>
            </a:r>
            <a:r>
              <a:rPr lang="en-US" dirty="0"/>
              <a:t> </a:t>
            </a:r>
            <a:r>
              <a:rPr lang="en-US" dirty="0" err="1"/>
              <a:t>görüldüğü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,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arttırımı</a:t>
            </a:r>
            <a:r>
              <a:rPr lang="en-US" dirty="0"/>
              <a:t> </a:t>
            </a:r>
            <a:r>
              <a:rPr lang="en-US" dirty="0" err="1"/>
              <a:t>gerekmiş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</a:t>
            </a:r>
            <a:r>
              <a:rPr lang="en-US" dirty="0" err="1" smtClean="0"/>
              <a:t>astalarda</a:t>
            </a:r>
            <a:r>
              <a:rPr lang="en-US" dirty="0" smtClean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uyunç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</a:t>
            </a:r>
            <a:r>
              <a:rPr lang="en-US" dirty="0" err="1"/>
              <a:t>tanımlanmış</a:t>
            </a:r>
            <a:r>
              <a:rPr lang="en-US" dirty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İkİncİ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TKİ’lEr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649583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Dasatinib</a:t>
            </a:r>
            <a:r>
              <a:rPr lang="en-US" dirty="0"/>
              <a:t>, bosutinib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nilotinible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, </a:t>
            </a:r>
            <a:r>
              <a:rPr lang="en-US" dirty="0" err="1"/>
              <a:t>imatinibe</a:t>
            </a:r>
            <a:r>
              <a:rPr lang="en-US" dirty="0"/>
              <a:t>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yanıtı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MMR </a:t>
            </a:r>
            <a:r>
              <a:rPr lang="en-US" dirty="0" err="1"/>
              <a:t>oranları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iyi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</a:t>
            </a:r>
            <a:r>
              <a:rPr lang="en-US" dirty="0" err="1"/>
              <a:t>sağlayabilir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imatinib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artırımından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etkilidir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886" y="5421086"/>
            <a:ext cx="11388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Brümmendorf</a:t>
            </a:r>
            <a:r>
              <a:rPr lang="en-US" sz="800" dirty="0"/>
              <a:t> TH, Cortes JE, Goh YT, et al. </a:t>
            </a:r>
            <a:r>
              <a:rPr lang="en-US" sz="800" dirty="0" err="1"/>
              <a:t>Bosutinib</a:t>
            </a:r>
            <a:r>
              <a:rPr lang="en-US" sz="800" dirty="0"/>
              <a:t> (BOS) for chronic phase (CP) chronic myeloid leukemia (CML) after </a:t>
            </a:r>
            <a:r>
              <a:rPr lang="en-US" sz="800" dirty="0" err="1"/>
              <a:t>imatinib</a:t>
            </a:r>
            <a:r>
              <a:rPr lang="en-US" sz="800" dirty="0"/>
              <a:t> (IMA) failure: ≥8-y update of a phase I/II study. </a:t>
            </a:r>
            <a:r>
              <a:rPr lang="en-US" sz="800" i="1" dirty="0"/>
              <a:t>J </a:t>
            </a:r>
            <a:r>
              <a:rPr lang="en-US" sz="800" i="1" dirty="0" err="1"/>
              <a:t>Clin</a:t>
            </a:r>
            <a:r>
              <a:rPr lang="en-US" sz="800" i="1" dirty="0"/>
              <a:t> </a:t>
            </a:r>
            <a:r>
              <a:rPr lang="en-US" sz="800" i="1" dirty="0" err="1"/>
              <a:t>Oncol</a:t>
            </a:r>
            <a:r>
              <a:rPr lang="en-US" sz="800" dirty="0"/>
              <a:t>. 2020; </a:t>
            </a:r>
            <a:r>
              <a:rPr lang="en-US" sz="800" b="1" dirty="0"/>
              <a:t>38</a:t>
            </a:r>
            <a:r>
              <a:rPr lang="en-US" sz="800" dirty="0"/>
              <a:t>(15_suppl): 7549.</a:t>
            </a:r>
          </a:p>
          <a:p>
            <a:r>
              <a:rPr lang="en-US" sz="800" dirty="0"/>
              <a:t>Giles FJ, le </a:t>
            </a:r>
            <a:r>
              <a:rPr lang="en-US" sz="800" dirty="0" err="1"/>
              <a:t>Coutre</a:t>
            </a:r>
            <a:r>
              <a:rPr lang="en-US" sz="800" dirty="0"/>
              <a:t> PD, Pinilla-</a:t>
            </a:r>
            <a:r>
              <a:rPr lang="en-US" sz="800" dirty="0" err="1"/>
              <a:t>Ibarz</a:t>
            </a:r>
            <a:r>
              <a:rPr lang="en-US" sz="800" dirty="0"/>
              <a:t> J, et al. </a:t>
            </a:r>
            <a:r>
              <a:rPr lang="en-US" sz="800" dirty="0" err="1"/>
              <a:t>Nilotinib</a:t>
            </a:r>
            <a:r>
              <a:rPr lang="en-US" sz="800" dirty="0"/>
              <a:t> in </a:t>
            </a:r>
            <a:r>
              <a:rPr lang="en-US" sz="800" dirty="0" err="1"/>
              <a:t>imatinib</a:t>
            </a:r>
            <a:r>
              <a:rPr lang="en-US" sz="800" dirty="0"/>
              <a:t>-resistant or </a:t>
            </a:r>
            <a:r>
              <a:rPr lang="en-US" sz="800" dirty="0" err="1"/>
              <a:t>imatinib</a:t>
            </a:r>
            <a:r>
              <a:rPr lang="en-US" sz="800" dirty="0"/>
              <a:t>-intolerant patients with chronic myeloid leukemia in chronic phase: 48-month follow-up results of a phase II study. </a:t>
            </a:r>
            <a:r>
              <a:rPr lang="en-US" sz="800" i="1" dirty="0"/>
              <a:t>Leukemia</a:t>
            </a:r>
            <a:r>
              <a:rPr lang="en-US" sz="800" dirty="0"/>
              <a:t>. 2012; </a:t>
            </a:r>
            <a:r>
              <a:rPr lang="en-US" sz="800" b="1" dirty="0"/>
              <a:t>27</a:t>
            </a:r>
            <a:r>
              <a:rPr lang="en-US" sz="800" dirty="0"/>
              <a:t>(1): 107-112.</a:t>
            </a:r>
          </a:p>
          <a:p>
            <a:r>
              <a:rPr lang="en-US" sz="800" dirty="0"/>
              <a:t>Shah NP, </a:t>
            </a:r>
            <a:r>
              <a:rPr lang="en-US" sz="800" dirty="0" err="1"/>
              <a:t>Guilhot</a:t>
            </a:r>
            <a:r>
              <a:rPr lang="en-US" sz="800" dirty="0"/>
              <a:t> F, Cortes JE, et al. Long-term outcome with </a:t>
            </a:r>
            <a:r>
              <a:rPr lang="en-US" sz="800" dirty="0" err="1"/>
              <a:t>dasatinib</a:t>
            </a:r>
            <a:r>
              <a:rPr lang="en-US" sz="800" dirty="0"/>
              <a:t> after </a:t>
            </a:r>
            <a:r>
              <a:rPr lang="en-US" sz="800" dirty="0" err="1"/>
              <a:t>imatinib</a:t>
            </a:r>
            <a:r>
              <a:rPr lang="en-US" sz="800" dirty="0"/>
              <a:t> failure in chronic-phase chronic myeloid leukemia: follow-up of a phase 3 study. </a:t>
            </a:r>
            <a:r>
              <a:rPr lang="en-US" sz="800" i="1" dirty="0"/>
              <a:t>Blood</a:t>
            </a:r>
            <a:r>
              <a:rPr lang="en-US" sz="800" dirty="0"/>
              <a:t>. 2014; </a:t>
            </a:r>
            <a:r>
              <a:rPr lang="en-US" sz="800" b="1" dirty="0"/>
              <a:t>123</a:t>
            </a:r>
            <a:r>
              <a:rPr lang="en-US" sz="800" dirty="0"/>
              <a:t>(15): 2317-2324.</a:t>
            </a:r>
          </a:p>
          <a:p>
            <a:r>
              <a:rPr lang="en-US" sz="800" dirty="0" err="1"/>
              <a:t>Kantarjian</a:t>
            </a:r>
            <a:r>
              <a:rPr lang="en-US" sz="800" dirty="0"/>
              <a:t> H, </a:t>
            </a:r>
            <a:r>
              <a:rPr lang="en-US" sz="800" dirty="0" err="1"/>
              <a:t>Pasquini</a:t>
            </a:r>
            <a:r>
              <a:rPr lang="en-US" sz="800" dirty="0"/>
              <a:t> R, </a:t>
            </a:r>
            <a:r>
              <a:rPr lang="en-US" sz="800" dirty="0" err="1"/>
              <a:t>Lévy</a:t>
            </a:r>
            <a:r>
              <a:rPr lang="en-US" sz="800" dirty="0"/>
              <a:t> V, et al. </a:t>
            </a:r>
            <a:r>
              <a:rPr lang="en-US" sz="800" dirty="0" err="1"/>
              <a:t>Dasatinib</a:t>
            </a:r>
            <a:r>
              <a:rPr lang="en-US" sz="800" dirty="0"/>
              <a:t> or high-dose </a:t>
            </a:r>
            <a:r>
              <a:rPr lang="en-US" sz="800" dirty="0" err="1"/>
              <a:t>imatinib</a:t>
            </a:r>
            <a:r>
              <a:rPr lang="en-US" sz="800" dirty="0"/>
              <a:t> for chronic-phase chronic myeloid leukemia resistant to </a:t>
            </a:r>
            <a:r>
              <a:rPr lang="en-US" sz="800" dirty="0" err="1"/>
              <a:t>imatinib</a:t>
            </a:r>
            <a:r>
              <a:rPr lang="en-US" sz="800" dirty="0"/>
              <a:t> at a dose of 400 to 600 milligrams daily. </a:t>
            </a:r>
            <a:r>
              <a:rPr lang="en-US" sz="800" i="1" dirty="0"/>
              <a:t>Cancer</a:t>
            </a:r>
            <a:r>
              <a:rPr lang="en-US" sz="800" dirty="0"/>
              <a:t>. 2009; </a:t>
            </a:r>
            <a:r>
              <a:rPr lang="en-US" sz="800" b="1" dirty="0"/>
              <a:t>115</a:t>
            </a:r>
            <a:r>
              <a:rPr lang="en-US" sz="800" dirty="0"/>
              <a:t>(18): 4136-4147.</a:t>
            </a:r>
          </a:p>
          <a:p>
            <a:r>
              <a:rPr lang="en-US" sz="800" dirty="0"/>
              <a:t>Goh H-G, </a:t>
            </a:r>
            <a:r>
              <a:rPr lang="en-US" sz="800" dirty="0" err="1"/>
              <a:t>Jootar</a:t>
            </a:r>
            <a:r>
              <a:rPr lang="en-US" sz="800" dirty="0"/>
              <a:t> S, Kim H-J, et al. Efficacy of </a:t>
            </a:r>
            <a:r>
              <a:rPr lang="en-US" sz="800" dirty="0" err="1"/>
              <a:t>nilotinib</a:t>
            </a:r>
            <a:r>
              <a:rPr lang="en-US" sz="800" dirty="0"/>
              <a:t> versus high-dose </a:t>
            </a:r>
            <a:r>
              <a:rPr lang="en-US" sz="800" dirty="0" err="1"/>
              <a:t>Imatinib</a:t>
            </a:r>
            <a:r>
              <a:rPr lang="en-US" sz="800" dirty="0"/>
              <a:t> in early chronic phase CML patients who have suboptimal molecular responses to standard-dose </a:t>
            </a:r>
            <a:r>
              <a:rPr lang="en-US" sz="800" dirty="0" err="1"/>
              <a:t>imatinib</a:t>
            </a:r>
            <a:r>
              <a:rPr lang="en-US" sz="800" dirty="0"/>
              <a:t> (RE-NICE multicenter study). </a:t>
            </a:r>
          </a:p>
          <a:p>
            <a:r>
              <a:rPr lang="en-US" sz="800" i="1" dirty="0"/>
              <a:t>Blood</a:t>
            </a:r>
            <a:r>
              <a:rPr lang="en-US" sz="800" dirty="0"/>
              <a:t>. 2011; </a:t>
            </a:r>
            <a:r>
              <a:rPr lang="en-US" sz="800" b="1" dirty="0"/>
              <a:t>118</a:t>
            </a:r>
            <a:r>
              <a:rPr lang="en-US" sz="800" dirty="0"/>
              <a:t>(21): 2765.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arttırımı-ıkinci</a:t>
            </a:r>
            <a:r>
              <a:rPr lang="en-US" dirty="0" smtClean="0"/>
              <a:t> </a:t>
            </a:r>
            <a:r>
              <a:rPr lang="en-US" dirty="0" err="1" smtClean="0"/>
              <a:t>kuşak</a:t>
            </a:r>
            <a:r>
              <a:rPr lang="en-US" dirty="0" smtClean="0"/>
              <a:t> </a:t>
            </a:r>
            <a:r>
              <a:rPr lang="en-US" dirty="0" err="1" smtClean="0"/>
              <a:t>tkı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328095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TKI’a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değişimden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TIDEL-II </a:t>
            </a:r>
            <a:r>
              <a:rPr lang="en-US" dirty="0" err="1"/>
              <a:t>çalışmasında</a:t>
            </a:r>
            <a:r>
              <a:rPr lang="en-US" dirty="0"/>
              <a:t> </a:t>
            </a:r>
            <a:r>
              <a:rPr lang="en-US" dirty="0" err="1"/>
              <a:t>imatinibe</a:t>
            </a:r>
            <a:r>
              <a:rPr lang="en-US" dirty="0"/>
              <a:t> suboptimal </a:t>
            </a:r>
            <a:r>
              <a:rPr lang="en-US" dirty="0" err="1"/>
              <a:t>yanıtı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nilotinibe</a:t>
            </a:r>
            <a:r>
              <a:rPr lang="en-US" dirty="0"/>
              <a:t> </a:t>
            </a:r>
            <a:r>
              <a:rPr lang="en-US" dirty="0" err="1"/>
              <a:t>geçilen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smtClean="0"/>
              <a:t>12. </a:t>
            </a:r>
            <a:r>
              <a:rPr lang="en-US" dirty="0" err="1"/>
              <a:t>aydaki</a:t>
            </a:r>
            <a:r>
              <a:rPr lang="en-US" dirty="0"/>
              <a:t> </a:t>
            </a:r>
            <a:r>
              <a:rPr lang="en-US" dirty="0" err="1"/>
              <a:t>derin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, </a:t>
            </a:r>
            <a:r>
              <a:rPr lang="en-US" dirty="0" err="1"/>
              <a:t>nilotinibe</a:t>
            </a:r>
            <a:r>
              <a:rPr lang="en-US" dirty="0"/>
              <a:t> </a:t>
            </a:r>
            <a:r>
              <a:rPr lang="en-US" dirty="0" err="1"/>
              <a:t>geçmeden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imatinib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arttırımı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hastalarınkinden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yüksekti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571" y="5889171"/>
            <a:ext cx="10786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Yeung DT, Osborn M, White DL, et al. Upfront </a:t>
            </a:r>
            <a:r>
              <a:rPr lang="en-US" sz="800" dirty="0" err="1"/>
              <a:t>Imatinib</a:t>
            </a:r>
            <a:r>
              <a:rPr lang="en-US" sz="800" dirty="0"/>
              <a:t> therapy in CML patients with rapid switching to </a:t>
            </a:r>
            <a:r>
              <a:rPr lang="en-US" sz="800" dirty="0" err="1"/>
              <a:t>nilotinib</a:t>
            </a:r>
            <a:r>
              <a:rPr lang="en-US" sz="800" dirty="0"/>
              <a:t> for failure to achieve molecular targets or intolerance achieves high overall rates of molecular response</a:t>
            </a:r>
          </a:p>
          <a:p>
            <a:r>
              <a:rPr lang="en-US" sz="800" dirty="0"/>
              <a:t>and a low risk of progression – an update of the TIDEL-II trial. </a:t>
            </a:r>
            <a:r>
              <a:rPr lang="en-US" sz="800" i="1" dirty="0"/>
              <a:t>Blood</a:t>
            </a:r>
            <a:r>
              <a:rPr lang="en-US" sz="800" dirty="0"/>
              <a:t>. 2011; </a:t>
            </a:r>
            <a:r>
              <a:rPr lang="en-US" sz="800" b="1" dirty="0"/>
              <a:t>118</a:t>
            </a:r>
            <a:r>
              <a:rPr lang="en-US" sz="800" dirty="0"/>
              <a:t>(21): 451.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Hematolojik</a:t>
            </a:r>
            <a:r>
              <a:rPr lang="en-US" dirty="0" smtClean="0"/>
              <a:t> </a:t>
            </a:r>
            <a:r>
              <a:rPr lang="en-US" dirty="0" err="1" smtClean="0"/>
              <a:t>yanıt</a:t>
            </a:r>
            <a:r>
              <a:rPr lang="en-US" dirty="0" smtClean="0"/>
              <a:t> </a:t>
            </a:r>
            <a:r>
              <a:rPr lang="en-US" dirty="0" err="1" smtClean="0"/>
              <a:t>kaybını</a:t>
            </a:r>
            <a:r>
              <a:rPr lang="en-US" dirty="0" smtClean="0"/>
              <a:t> </a:t>
            </a:r>
            <a:r>
              <a:rPr lang="en-US" dirty="0" err="1" smtClean="0"/>
              <a:t>beklemek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34224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İmatinibe</a:t>
            </a:r>
            <a:r>
              <a:rPr lang="en-US" sz="1800" dirty="0"/>
              <a:t> </a:t>
            </a:r>
            <a:r>
              <a:rPr lang="en-US" sz="1800" dirty="0" err="1"/>
              <a:t>dirençli</a:t>
            </a:r>
            <a:r>
              <a:rPr lang="en-US" sz="1800" dirty="0"/>
              <a:t> </a:t>
            </a:r>
            <a:r>
              <a:rPr lang="en-US" sz="1800" dirty="0" err="1"/>
              <a:t>veya</a:t>
            </a:r>
            <a:r>
              <a:rPr lang="en-US" sz="1800" dirty="0"/>
              <a:t> </a:t>
            </a:r>
            <a:r>
              <a:rPr lang="en-US" sz="1800" dirty="0" err="1"/>
              <a:t>intoleran</a:t>
            </a:r>
            <a:r>
              <a:rPr lang="en-US" sz="1800" dirty="0"/>
              <a:t> KML </a:t>
            </a:r>
            <a:r>
              <a:rPr lang="en-US" sz="1800" dirty="0" err="1"/>
              <a:t>hastalarında</a:t>
            </a:r>
            <a:r>
              <a:rPr lang="en-US" sz="1800" dirty="0"/>
              <a:t> </a:t>
            </a:r>
            <a:r>
              <a:rPr lang="en-US" sz="1800" dirty="0" err="1"/>
              <a:t>ikinci</a:t>
            </a:r>
            <a:r>
              <a:rPr lang="en-US" sz="1800" dirty="0"/>
              <a:t> </a:t>
            </a:r>
            <a:r>
              <a:rPr lang="en-US" sz="1800" dirty="0" err="1"/>
              <a:t>kuşak</a:t>
            </a:r>
            <a:r>
              <a:rPr lang="en-US" sz="1800" dirty="0"/>
              <a:t> </a:t>
            </a:r>
            <a:r>
              <a:rPr lang="en-US" sz="1800" dirty="0" err="1"/>
              <a:t>dasatinibe</a:t>
            </a:r>
            <a:r>
              <a:rPr lang="en-US" sz="1800" dirty="0"/>
              <a:t> </a:t>
            </a:r>
            <a:r>
              <a:rPr lang="en-US" sz="1800" dirty="0" err="1"/>
              <a:t>geçişle</a:t>
            </a:r>
            <a:r>
              <a:rPr lang="en-US" sz="1800" dirty="0"/>
              <a:t> </a:t>
            </a:r>
            <a:r>
              <a:rPr lang="en-US" sz="1800" dirty="0" err="1"/>
              <a:t>ilgili</a:t>
            </a:r>
            <a:r>
              <a:rPr lang="en-US" sz="1800" dirty="0"/>
              <a:t> </a:t>
            </a:r>
            <a:r>
              <a:rPr lang="en-US" sz="1800" dirty="0" err="1"/>
              <a:t>üç</a:t>
            </a:r>
            <a:r>
              <a:rPr lang="en-US" sz="1800" dirty="0"/>
              <a:t> </a:t>
            </a:r>
            <a:r>
              <a:rPr lang="en-US" sz="1800" dirty="0" err="1"/>
              <a:t>klinik</a:t>
            </a:r>
            <a:r>
              <a:rPr lang="en-US" sz="1800" dirty="0"/>
              <a:t> </a:t>
            </a:r>
            <a:r>
              <a:rPr lang="en-US" sz="1800" dirty="0" err="1"/>
              <a:t>çalışmanın</a:t>
            </a:r>
            <a:r>
              <a:rPr lang="en-US" sz="1800" dirty="0"/>
              <a:t> </a:t>
            </a:r>
            <a:r>
              <a:rPr lang="en-US" sz="1800" dirty="0" err="1"/>
              <a:t>retrospektif</a:t>
            </a:r>
            <a:r>
              <a:rPr lang="en-US" sz="1800" dirty="0"/>
              <a:t> </a:t>
            </a:r>
            <a:r>
              <a:rPr lang="en-US" sz="1800" dirty="0" err="1"/>
              <a:t>havuzlanmış</a:t>
            </a:r>
            <a:r>
              <a:rPr lang="en-US" sz="1800" dirty="0"/>
              <a:t> </a:t>
            </a:r>
            <a:r>
              <a:rPr lang="en-US" sz="1800" dirty="0" err="1"/>
              <a:t>analizinde</a:t>
            </a:r>
            <a:r>
              <a:rPr lang="en-US" sz="1800" dirty="0"/>
              <a:t>,</a:t>
            </a:r>
          </a:p>
          <a:p>
            <a:pPr lvl="1">
              <a:lnSpc>
                <a:spcPct val="150000"/>
              </a:lnSpc>
            </a:pPr>
            <a:r>
              <a:rPr lang="en-US" sz="1600" dirty="0" err="1"/>
              <a:t>Majör</a:t>
            </a:r>
            <a:r>
              <a:rPr lang="en-US" sz="1600" dirty="0"/>
              <a:t> </a:t>
            </a:r>
            <a:r>
              <a:rPr lang="en-US" sz="1600" dirty="0" err="1"/>
              <a:t>sitogenetik</a:t>
            </a:r>
            <a:r>
              <a:rPr lang="en-US" sz="1600" dirty="0"/>
              <a:t> </a:t>
            </a:r>
            <a:r>
              <a:rPr lang="en-US" sz="1600" dirty="0" err="1"/>
              <a:t>yanıtın</a:t>
            </a:r>
            <a:r>
              <a:rPr lang="en-US" sz="1600" dirty="0"/>
              <a:t> </a:t>
            </a:r>
            <a:r>
              <a:rPr lang="en-US" sz="1600" dirty="0" err="1"/>
              <a:t>kaybından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</a:t>
            </a:r>
            <a:r>
              <a:rPr lang="en-US" sz="1600" dirty="0" err="1"/>
              <a:t>dasatinibe</a:t>
            </a:r>
            <a:r>
              <a:rPr lang="en-US" sz="1600" dirty="0"/>
              <a:t> </a:t>
            </a:r>
            <a:r>
              <a:rPr lang="en-US" sz="1600" dirty="0" err="1"/>
              <a:t>geçilen</a:t>
            </a:r>
            <a:r>
              <a:rPr lang="en-US" sz="1600" dirty="0"/>
              <a:t> </a:t>
            </a:r>
            <a:r>
              <a:rPr lang="en-US" sz="1600" dirty="0" err="1"/>
              <a:t>hastalarda</a:t>
            </a:r>
            <a:r>
              <a:rPr lang="en-US" sz="1600" dirty="0"/>
              <a:t> (</a:t>
            </a:r>
            <a:r>
              <a:rPr lang="en-US" sz="1600" dirty="0" err="1"/>
              <a:t>erken</a:t>
            </a:r>
            <a:r>
              <a:rPr lang="en-US" sz="1600" dirty="0"/>
              <a:t> </a:t>
            </a:r>
            <a:r>
              <a:rPr lang="en-US" sz="1600" dirty="0" err="1"/>
              <a:t>müdahale</a:t>
            </a:r>
            <a:r>
              <a:rPr lang="en-US" sz="1600" dirty="0"/>
              <a:t> </a:t>
            </a:r>
            <a:r>
              <a:rPr lang="en-US" sz="1600" dirty="0" err="1"/>
              <a:t>grubu</a:t>
            </a:r>
            <a:r>
              <a:rPr lang="en-US" sz="1600" dirty="0"/>
              <a:t>) tam </a:t>
            </a:r>
            <a:r>
              <a:rPr lang="en-US" sz="1600" dirty="0" err="1"/>
              <a:t>sitogenetik</a:t>
            </a:r>
            <a:r>
              <a:rPr lang="en-US" sz="1600" dirty="0"/>
              <a:t> </a:t>
            </a:r>
            <a:r>
              <a:rPr lang="en-US" sz="1600" dirty="0" err="1"/>
              <a:t>yanıt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major </a:t>
            </a:r>
            <a:r>
              <a:rPr lang="en-US" sz="1600" dirty="0" err="1"/>
              <a:t>moleküler</a:t>
            </a:r>
            <a:r>
              <a:rPr lang="en-US" sz="1600" dirty="0"/>
              <a:t> </a:t>
            </a:r>
            <a:r>
              <a:rPr lang="en-US" sz="1600" dirty="0" err="1"/>
              <a:t>yanıt</a:t>
            </a:r>
            <a:r>
              <a:rPr lang="en-US" sz="1600" dirty="0"/>
              <a:t> </a:t>
            </a:r>
            <a:r>
              <a:rPr lang="en-US" sz="1600" dirty="0" err="1"/>
              <a:t>oranları</a:t>
            </a:r>
            <a:r>
              <a:rPr lang="en-US" sz="1600" dirty="0"/>
              <a:t> </a:t>
            </a:r>
            <a:r>
              <a:rPr lang="en-US" sz="1600" dirty="0" err="1"/>
              <a:t>yanında</a:t>
            </a:r>
            <a:r>
              <a:rPr lang="en-US" sz="1600" dirty="0"/>
              <a:t> 24 </a:t>
            </a:r>
            <a:r>
              <a:rPr lang="en-US" sz="1600" dirty="0" err="1"/>
              <a:t>aylık</a:t>
            </a:r>
            <a:r>
              <a:rPr lang="en-US" sz="1600" dirty="0"/>
              <a:t> </a:t>
            </a:r>
            <a:r>
              <a:rPr lang="en-US" sz="1600" dirty="0" err="1"/>
              <a:t>olaysız</a:t>
            </a:r>
            <a:r>
              <a:rPr lang="en-US" sz="1600" dirty="0"/>
              <a:t>, </a:t>
            </a:r>
            <a:r>
              <a:rPr lang="en-US" sz="1600" dirty="0" err="1"/>
              <a:t>dönüşümsüz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genel</a:t>
            </a:r>
            <a:r>
              <a:rPr lang="en-US" sz="1600" dirty="0"/>
              <a:t> </a:t>
            </a:r>
            <a:r>
              <a:rPr lang="en-US" sz="1600" dirty="0" err="1"/>
              <a:t>sağkalım</a:t>
            </a:r>
            <a:r>
              <a:rPr lang="en-US" sz="1600" dirty="0"/>
              <a:t> </a:t>
            </a:r>
            <a:r>
              <a:rPr lang="en-US" sz="1600" dirty="0" err="1"/>
              <a:t>oranları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600" dirty="0"/>
              <a:t>Hem major </a:t>
            </a:r>
            <a:r>
              <a:rPr lang="en-US" sz="1600" dirty="0" err="1"/>
              <a:t>sitogenetik</a:t>
            </a:r>
            <a:r>
              <a:rPr lang="en-US" sz="1600" dirty="0"/>
              <a:t> </a:t>
            </a:r>
            <a:r>
              <a:rPr lang="en-US" sz="1600" dirty="0" err="1"/>
              <a:t>kayıp</a:t>
            </a:r>
            <a:r>
              <a:rPr lang="en-US" sz="1600" dirty="0"/>
              <a:t> hem de tam </a:t>
            </a:r>
            <a:r>
              <a:rPr lang="en-US" sz="1600" dirty="0" err="1"/>
              <a:t>hematolojik</a:t>
            </a:r>
            <a:r>
              <a:rPr lang="en-US" sz="1600" dirty="0"/>
              <a:t> </a:t>
            </a:r>
            <a:r>
              <a:rPr lang="en-US" sz="1600" dirty="0" err="1"/>
              <a:t>yanıt</a:t>
            </a:r>
            <a:r>
              <a:rPr lang="en-US" sz="1600" dirty="0"/>
              <a:t> </a:t>
            </a:r>
            <a:r>
              <a:rPr lang="en-US" sz="1600" dirty="0" err="1"/>
              <a:t>kaybı</a:t>
            </a:r>
            <a:r>
              <a:rPr lang="en-US" sz="1600" dirty="0"/>
              <a:t> (</a:t>
            </a:r>
            <a:r>
              <a:rPr lang="en-US" sz="1600" dirty="0" err="1"/>
              <a:t>geç</a:t>
            </a:r>
            <a:r>
              <a:rPr lang="en-US" sz="1600" dirty="0"/>
              <a:t> </a:t>
            </a:r>
            <a:r>
              <a:rPr lang="en-US" sz="1600" dirty="0" err="1"/>
              <a:t>müdahale</a:t>
            </a:r>
            <a:r>
              <a:rPr lang="en-US" sz="1600" dirty="0"/>
              <a:t> </a:t>
            </a:r>
            <a:r>
              <a:rPr lang="en-US" sz="1600" dirty="0" err="1"/>
              <a:t>grubu</a:t>
            </a:r>
            <a:r>
              <a:rPr lang="en-US" sz="1600" dirty="0"/>
              <a:t>) </a:t>
            </a:r>
            <a:r>
              <a:rPr lang="en-US" sz="1600" dirty="0" err="1"/>
              <a:t>olduktan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</a:t>
            </a:r>
            <a:r>
              <a:rPr lang="en-US" sz="1600" dirty="0" err="1"/>
              <a:t>dasatinibe</a:t>
            </a:r>
            <a:r>
              <a:rPr lang="en-US" sz="1600" dirty="0"/>
              <a:t> </a:t>
            </a:r>
            <a:r>
              <a:rPr lang="en-US" sz="1600" dirty="0" err="1"/>
              <a:t>geçilenlerden</a:t>
            </a:r>
            <a:r>
              <a:rPr lang="en-US" sz="1600" dirty="0"/>
              <a:t>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iyiydi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Bu </a:t>
            </a:r>
            <a:r>
              <a:rPr lang="en-US" sz="1800" dirty="0" err="1"/>
              <a:t>analiz</a:t>
            </a:r>
            <a:r>
              <a:rPr lang="en-US" sz="1800" dirty="0"/>
              <a:t> </a:t>
            </a:r>
            <a:r>
              <a:rPr lang="en-US" sz="1800" dirty="0" err="1"/>
              <a:t>farklı</a:t>
            </a:r>
            <a:r>
              <a:rPr lang="en-US" sz="1800" dirty="0"/>
              <a:t> </a:t>
            </a:r>
            <a:r>
              <a:rPr lang="en-US" sz="1800" dirty="0" err="1"/>
              <a:t>çalışma</a:t>
            </a:r>
            <a:r>
              <a:rPr lang="en-US" sz="1800" dirty="0"/>
              <a:t> </a:t>
            </a:r>
            <a:r>
              <a:rPr lang="en-US" sz="1800" dirty="0" err="1"/>
              <a:t>dizaynları</a:t>
            </a:r>
            <a:r>
              <a:rPr lang="en-US" sz="1800" dirty="0"/>
              <a:t> </a:t>
            </a:r>
            <a:r>
              <a:rPr lang="en-US" sz="1800" dirty="0" err="1"/>
              <a:t>olan</a:t>
            </a:r>
            <a:r>
              <a:rPr lang="en-US" sz="1800" dirty="0"/>
              <a:t> </a:t>
            </a:r>
            <a:r>
              <a:rPr lang="en-US" sz="1800" dirty="0" err="1"/>
              <a:t>çalışmaları</a:t>
            </a:r>
            <a:r>
              <a:rPr lang="en-US" sz="1800" dirty="0"/>
              <a:t> </a:t>
            </a:r>
            <a:r>
              <a:rPr lang="en-US" sz="1800" dirty="0" err="1"/>
              <a:t>içerse</a:t>
            </a:r>
            <a:r>
              <a:rPr lang="en-US" sz="1800" dirty="0"/>
              <a:t> de </a:t>
            </a:r>
            <a:r>
              <a:rPr lang="en-US" sz="1800" dirty="0" err="1"/>
              <a:t>temel</a:t>
            </a:r>
            <a:r>
              <a:rPr lang="en-US" sz="1800" dirty="0"/>
              <a:t> </a:t>
            </a:r>
            <a:r>
              <a:rPr lang="en-US" sz="1800" dirty="0" err="1"/>
              <a:t>bulgu</a:t>
            </a:r>
            <a:r>
              <a:rPr lang="en-US" sz="1800" dirty="0"/>
              <a:t> </a:t>
            </a:r>
            <a:r>
              <a:rPr lang="en-US" sz="1800" dirty="0" err="1"/>
              <a:t>dasatinibe</a:t>
            </a:r>
            <a:r>
              <a:rPr lang="en-US" sz="1800" dirty="0"/>
              <a:t> </a:t>
            </a:r>
            <a:r>
              <a:rPr lang="en-US" sz="1800" dirty="0" err="1"/>
              <a:t>erken</a:t>
            </a:r>
            <a:r>
              <a:rPr lang="en-US" sz="1800" dirty="0"/>
              <a:t> </a:t>
            </a:r>
            <a:r>
              <a:rPr lang="en-US" sz="1800" dirty="0" err="1"/>
              <a:t>geçişin</a:t>
            </a:r>
            <a:r>
              <a:rPr lang="en-US" sz="1800" dirty="0"/>
              <a:t> </a:t>
            </a:r>
            <a:r>
              <a:rPr lang="en-US" sz="1800" dirty="0" err="1"/>
              <a:t>sonuçlarının</a:t>
            </a:r>
            <a:r>
              <a:rPr lang="en-US" sz="1800" dirty="0"/>
              <a:t> </a:t>
            </a:r>
            <a:r>
              <a:rPr lang="en-US" sz="1800" dirty="0" err="1"/>
              <a:t>daha</a:t>
            </a:r>
            <a:r>
              <a:rPr lang="en-US" sz="1800" dirty="0"/>
              <a:t> </a:t>
            </a:r>
            <a:r>
              <a:rPr lang="en-US" sz="1800" dirty="0" err="1"/>
              <a:t>iyi</a:t>
            </a:r>
            <a:r>
              <a:rPr lang="en-US" sz="1800" dirty="0"/>
              <a:t> </a:t>
            </a:r>
            <a:r>
              <a:rPr lang="en-US" sz="1800" dirty="0" err="1"/>
              <a:t>olduğu</a:t>
            </a:r>
            <a:r>
              <a:rPr lang="en-US" sz="1800" dirty="0"/>
              <a:t> </a:t>
            </a:r>
            <a:r>
              <a:rPr lang="en-US" sz="1800" dirty="0" err="1"/>
              <a:t>yönündeydi</a:t>
            </a:r>
            <a:r>
              <a:rPr lang="en-US" sz="18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74229"/>
            <a:ext cx="10485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Quintás-Cardama</a:t>
            </a:r>
            <a:r>
              <a:rPr lang="en-US" sz="800" dirty="0"/>
              <a:t> A, Cortes JE, O'Brien S, et al. </a:t>
            </a:r>
            <a:r>
              <a:rPr lang="en-US" sz="800" dirty="0" err="1"/>
              <a:t>Dasatinib</a:t>
            </a:r>
            <a:r>
              <a:rPr lang="en-US" sz="800" dirty="0"/>
              <a:t> early intervention after cytogenetic or hematologic resistance to </a:t>
            </a:r>
            <a:r>
              <a:rPr lang="en-US" sz="800" dirty="0" err="1"/>
              <a:t>imatinib</a:t>
            </a:r>
            <a:r>
              <a:rPr lang="en-US" sz="800" dirty="0"/>
              <a:t> in patients with chronic myeloid leukemia. </a:t>
            </a:r>
            <a:r>
              <a:rPr lang="en-US" sz="800" i="1" dirty="0"/>
              <a:t>Cancer</a:t>
            </a:r>
            <a:r>
              <a:rPr lang="en-US" sz="800" dirty="0"/>
              <a:t>. 2009; </a:t>
            </a:r>
            <a:r>
              <a:rPr lang="en-US" sz="800" b="1" dirty="0"/>
              <a:t>115</a:t>
            </a:r>
            <a:r>
              <a:rPr lang="en-US" sz="800" dirty="0"/>
              <a:t>(13): 2912-2921.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Ikinci</a:t>
            </a:r>
            <a:r>
              <a:rPr lang="en-US" dirty="0" smtClean="0"/>
              <a:t> </a:t>
            </a:r>
            <a:r>
              <a:rPr lang="en-US" dirty="0" err="1" smtClean="0"/>
              <a:t>kuşak</a:t>
            </a:r>
            <a:r>
              <a:rPr lang="en-US" dirty="0" smtClean="0"/>
              <a:t> </a:t>
            </a:r>
            <a:r>
              <a:rPr lang="en-US" dirty="0" err="1" smtClean="0"/>
              <a:t>TKI’a</a:t>
            </a:r>
            <a:r>
              <a:rPr lang="en-US" dirty="0" smtClean="0"/>
              <a:t> </a:t>
            </a:r>
            <a:r>
              <a:rPr lang="en-US" dirty="0" err="1" smtClean="0"/>
              <a:t>direnç</a:t>
            </a:r>
            <a:r>
              <a:rPr lang="en-US" dirty="0" smtClean="0"/>
              <a:t> </a:t>
            </a:r>
            <a:r>
              <a:rPr lang="en-US" dirty="0" err="1" smtClean="0"/>
              <a:t>geliştiğinde</a:t>
            </a:r>
            <a:r>
              <a:rPr lang="en-US" dirty="0" smtClean="0"/>
              <a:t> ne </a:t>
            </a:r>
            <a:r>
              <a:rPr lang="en-US" dirty="0" err="1" smtClean="0"/>
              <a:t>yapalım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hastada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TKI’a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geliştiğinde</a:t>
            </a:r>
            <a:r>
              <a:rPr lang="en-US" dirty="0"/>
              <a:t>, </a:t>
            </a:r>
            <a:r>
              <a:rPr lang="en-US" dirty="0" err="1"/>
              <a:t>yönlendirici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mutasyon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sürece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TKI’a</a:t>
            </a:r>
            <a:r>
              <a:rPr lang="en-US" dirty="0"/>
              <a:t> </a:t>
            </a:r>
            <a:r>
              <a:rPr lang="en-US" dirty="0" err="1"/>
              <a:t>geçmek</a:t>
            </a:r>
            <a:r>
              <a:rPr lang="en-US" dirty="0"/>
              <a:t> </a:t>
            </a:r>
            <a:r>
              <a:rPr lang="en-US" dirty="0" err="1"/>
              <a:t>endike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sitogenetik</a:t>
            </a:r>
            <a:r>
              <a:rPr lang="en-US" dirty="0"/>
              <a:t>/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yanıtlar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Bu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TKI’a</a:t>
            </a:r>
            <a:r>
              <a:rPr lang="en-US" dirty="0"/>
              <a:t> </a:t>
            </a:r>
            <a:r>
              <a:rPr lang="en-US" dirty="0" err="1"/>
              <a:t>geçiş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uygundur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Dİrenç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TKİ </a:t>
            </a:r>
            <a:r>
              <a:rPr lang="en-US" dirty="0" err="1"/>
              <a:t>sıralaması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873229"/>
              </p:ext>
            </p:extLst>
          </p:nvPr>
        </p:nvGraphicFramePr>
        <p:xfrm>
          <a:off x="685800" y="2193925"/>
          <a:ext cx="10820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857">
                  <a:extLst>
                    <a:ext uri="{9D8B030D-6E8A-4147-A177-3AD203B41FA5}">
                      <a16:colId xmlns:a16="http://schemas.microsoft.com/office/drawing/2014/main" val="4039441449"/>
                    </a:ext>
                  </a:extLst>
                </a:gridCol>
                <a:gridCol w="3995057">
                  <a:extLst>
                    <a:ext uri="{9D8B030D-6E8A-4147-A177-3AD203B41FA5}">
                      <a16:colId xmlns:a16="http://schemas.microsoft.com/office/drawing/2014/main" val="2672200004"/>
                    </a:ext>
                  </a:extLst>
                </a:gridCol>
                <a:gridCol w="4811486">
                  <a:extLst>
                    <a:ext uri="{9D8B030D-6E8A-4147-A177-3AD203B41FA5}">
                      <a16:colId xmlns:a16="http://schemas.microsoft.com/office/drawing/2014/main" val="2821345409"/>
                    </a:ext>
                  </a:extLst>
                </a:gridCol>
              </a:tblGrid>
              <a:tr h="346865">
                <a:tc>
                  <a:txBody>
                    <a:bodyPr/>
                    <a:lstStyle/>
                    <a:p>
                      <a:r>
                        <a:rPr lang="en-US" dirty="0"/>
                        <a:t>Birinci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sıra</a:t>
                      </a:r>
                      <a:r>
                        <a:rPr lang="en-US" baseline="0" dirty="0"/>
                        <a:t> TKİ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İkinci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Sıra</a:t>
                      </a:r>
                      <a:r>
                        <a:rPr lang="en-US" dirty="0"/>
                        <a:t> 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Üçünsü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sıra</a:t>
                      </a:r>
                      <a:r>
                        <a:rPr lang="en-US" baseline="0" dirty="0"/>
                        <a:t> TKİ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7460"/>
                  </a:ext>
                </a:extLst>
              </a:tr>
              <a:tr h="346865">
                <a:tc>
                  <a:txBody>
                    <a:bodyPr/>
                    <a:lstStyle/>
                    <a:p>
                      <a:r>
                        <a:rPr lang="en-US" dirty="0" err="1"/>
                        <a:t>Imatinib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Bosutinib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Ponatinib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564860"/>
                  </a:ext>
                </a:extLst>
              </a:tr>
              <a:tr h="3468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Dasatinib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Asciminib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584083"/>
                  </a:ext>
                </a:extLst>
              </a:tr>
              <a:tr h="3468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Nilotinib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Allo-nakil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385247"/>
                  </a:ext>
                </a:extLst>
              </a:tr>
              <a:tr h="5986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direnç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varsa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ikinci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kuşak</a:t>
                      </a:r>
                      <a:r>
                        <a:rPr lang="en-US" baseline="0" dirty="0"/>
                        <a:t> TKI </a:t>
                      </a:r>
                      <a:r>
                        <a:rPr lang="en-US" baseline="0" dirty="0" err="1"/>
                        <a:t>rotasyonu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yapma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Diğer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seçenekler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203604"/>
                  </a:ext>
                </a:extLst>
              </a:tr>
              <a:tr h="346865">
                <a:tc>
                  <a:txBody>
                    <a:bodyPr/>
                    <a:lstStyle/>
                    <a:p>
                      <a:r>
                        <a:rPr lang="en-US" dirty="0" err="1"/>
                        <a:t>Bosutinib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Ponatinib</a:t>
                      </a:r>
                      <a:r>
                        <a:rPr lang="en-US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88492"/>
                  </a:ext>
                </a:extLst>
              </a:tr>
              <a:tr h="855283">
                <a:tc>
                  <a:txBody>
                    <a:bodyPr/>
                    <a:lstStyle/>
                    <a:p>
                      <a:r>
                        <a:rPr lang="en-US" dirty="0" err="1"/>
                        <a:t>Dasatinib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PCR&lt;%1 </a:t>
                      </a:r>
                      <a:r>
                        <a:rPr lang="en-US" dirty="0" err="1"/>
                        <a:t>olana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kadar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err="1"/>
                        <a:t>g</a:t>
                      </a:r>
                      <a:r>
                        <a:rPr lang="en-US" dirty="0" err="1"/>
                        <a:t>ünde</a:t>
                      </a:r>
                      <a:r>
                        <a:rPr lang="en-US" dirty="0"/>
                        <a:t> 1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kez</a:t>
                      </a:r>
                      <a:r>
                        <a:rPr lang="en-US" baseline="0" dirty="0"/>
                        <a:t> 30 mg,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err="1"/>
                        <a:t>sonra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günde</a:t>
                      </a:r>
                      <a:r>
                        <a:rPr lang="en-US" baseline="0" dirty="0"/>
                        <a:t> 1 </a:t>
                      </a:r>
                      <a:r>
                        <a:rPr lang="en-US" baseline="0" dirty="0" err="1"/>
                        <a:t>kez</a:t>
                      </a:r>
                      <a:r>
                        <a:rPr lang="en-US" baseline="0" dirty="0"/>
                        <a:t> 15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Asciminib</a:t>
                      </a:r>
                      <a:r>
                        <a:rPr lang="en-US" dirty="0"/>
                        <a:t>: </a:t>
                      </a:r>
                    </a:p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Günde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kez</a:t>
                      </a:r>
                      <a:r>
                        <a:rPr lang="en-US" dirty="0"/>
                        <a:t> 80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60036"/>
                  </a:ext>
                </a:extLst>
              </a:tr>
              <a:tr h="855283">
                <a:tc>
                  <a:txBody>
                    <a:bodyPr/>
                    <a:lstStyle/>
                    <a:p>
                      <a:r>
                        <a:rPr lang="en-US" dirty="0" err="1"/>
                        <a:t>Nilotinib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2. T315I </a:t>
                      </a:r>
                      <a:r>
                        <a:rPr lang="en-US" dirty="0" err="1"/>
                        <a:t>varsa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PCR&lt;%1 </a:t>
                      </a:r>
                      <a:r>
                        <a:rPr lang="en-US" dirty="0" err="1"/>
                        <a:t>olana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kadar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</a:t>
                      </a:r>
                      <a:r>
                        <a:rPr lang="en-US" dirty="0" err="1"/>
                        <a:t>ünde</a:t>
                      </a:r>
                      <a:r>
                        <a:rPr lang="en-US" dirty="0"/>
                        <a:t> 1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kez</a:t>
                      </a:r>
                      <a:r>
                        <a:rPr lang="en-US" baseline="0" dirty="0"/>
                        <a:t> 45 mg,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err="1"/>
                        <a:t>Sonra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günde</a:t>
                      </a:r>
                      <a:r>
                        <a:rPr lang="en-US" baseline="0" dirty="0"/>
                        <a:t> 1 </a:t>
                      </a:r>
                      <a:r>
                        <a:rPr lang="en-US" baseline="0" dirty="0" err="1"/>
                        <a:t>kez</a:t>
                      </a:r>
                      <a:r>
                        <a:rPr lang="en-US" baseline="0" dirty="0"/>
                        <a:t> 15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T315I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varsa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günde</a:t>
                      </a:r>
                      <a:r>
                        <a:rPr lang="en-US" baseline="0" dirty="0"/>
                        <a:t> 200 mg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6358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İkİncİ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tkİ’Yİ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neye</a:t>
            </a:r>
            <a:r>
              <a:rPr lang="en-US" dirty="0" smtClean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seçelİm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başarısızlığı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KML </a:t>
            </a:r>
            <a:r>
              <a:rPr lang="en-US" dirty="0" err="1"/>
              <a:t>fazının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belirlenmesi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sitogenetik</a:t>
            </a:r>
            <a:r>
              <a:rPr lang="en-US" dirty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 </a:t>
            </a:r>
            <a:r>
              <a:rPr lang="en-US" dirty="0" err="1"/>
              <a:t>varlığının</a:t>
            </a:r>
            <a:r>
              <a:rPr lang="en-US" dirty="0"/>
              <a:t> </a:t>
            </a:r>
            <a:r>
              <a:rPr lang="en-US" dirty="0" err="1"/>
              <a:t>gösterilmesi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hastalara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iliği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</a:t>
            </a:r>
            <a:r>
              <a:rPr lang="en-US" dirty="0" err="1"/>
              <a:t>yapılmalı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TKI </a:t>
            </a:r>
            <a:r>
              <a:rPr lang="en-US" dirty="0" err="1"/>
              <a:t>seçimine</a:t>
            </a:r>
            <a:r>
              <a:rPr lang="en-US" dirty="0"/>
              <a:t> </a:t>
            </a:r>
            <a:r>
              <a:rPr lang="en-US" dirty="0" err="1"/>
              <a:t>rehberlik</a:t>
            </a:r>
            <a:r>
              <a:rPr lang="en-US" dirty="0"/>
              <a:t> </a:t>
            </a:r>
            <a:r>
              <a:rPr lang="en-US" dirty="0" err="1"/>
              <a:t>edecek</a:t>
            </a:r>
            <a:r>
              <a:rPr lang="en-US" dirty="0"/>
              <a:t> BCR::ABL1 kinase domain </a:t>
            </a:r>
            <a:r>
              <a:rPr lang="en-US" dirty="0" err="1"/>
              <a:t>mutasyonları</a:t>
            </a:r>
            <a:r>
              <a:rPr lang="en-US" dirty="0"/>
              <a:t> </a:t>
            </a:r>
            <a:r>
              <a:rPr lang="en-US" dirty="0" err="1"/>
              <a:t>araştırılmalı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Y253H, E255K/V </a:t>
            </a:r>
            <a:r>
              <a:rPr lang="en-US" dirty="0" err="1"/>
              <a:t>veya</a:t>
            </a:r>
            <a:r>
              <a:rPr lang="en-US" dirty="0"/>
              <a:t> F359C/V </a:t>
            </a:r>
            <a:r>
              <a:rPr lang="en-US" dirty="0" err="1"/>
              <a:t>mutasyonları</a:t>
            </a:r>
            <a:r>
              <a:rPr lang="en-US" dirty="0"/>
              <a:t> </a:t>
            </a:r>
            <a:r>
              <a:rPr lang="en-US" dirty="0" err="1"/>
              <a:t>varlığında</a:t>
            </a:r>
            <a:r>
              <a:rPr lang="en-US" dirty="0"/>
              <a:t> </a:t>
            </a:r>
            <a:r>
              <a:rPr lang="en-US" dirty="0" err="1"/>
              <a:t>dasatinib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bosutinib</a:t>
            </a:r>
            <a:r>
              <a:rPr lang="en-US" dirty="0"/>
              <a:t> </a:t>
            </a:r>
            <a:r>
              <a:rPr lang="en-US" dirty="0" err="1"/>
              <a:t>seçilebilir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V299L </a:t>
            </a:r>
            <a:r>
              <a:rPr lang="en-US" dirty="0" err="1"/>
              <a:t>ve</a:t>
            </a:r>
            <a:r>
              <a:rPr lang="en-US" dirty="0"/>
              <a:t> F317L </a:t>
            </a:r>
            <a:r>
              <a:rPr lang="en-US" dirty="0" err="1"/>
              <a:t>mutasyonları</a:t>
            </a:r>
            <a:r>
              <a:rPr lang="en-US" dirty="0"/>
              <a:t> </a:t>
            </a:r>
            <a:r>
              <a:rPr lang="en-US" dirty="0" err="1"/>
              <a:t>varlığında</a:t>
            </a:r>
            <a:r>
              <a:rPr lang="en-US" dirty="0"/>
              <a:t> </a:t>
            </a:r>
            <a:r>
              <a:rPr lang="en-US" dirty="0" err="1"/>
              <a:t>nilotinib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Bu </a:t>
            </a:r>
            <a:r>
              <a:rPr lang="en-US" dirty="0" err="1"/>
              <a:t>mutasyonlar</a:t>
            </a:r>
            <a:r>
              <a:rPr lang="en-US" dirty="0"/>
              <a:t> </a:t>
            </a:r>
            <a:r>
              <a:rPr lang="en-US" dirty="0" err="1"/>
              <a:t>yoksa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eşlik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hastalıklar</a:t>
            </a:r>
            <a:r>
              <a:rPr lang="en-US" dirty="0"/>
              <a:t>, </a:t>
            </a:r>
            <a:r>
              <a:rPr lang="en-US" dirty="0" err="1"/>
              <a:t>toksisite</a:t>
            </a:r>
            <a:r>
              <a:rPr lang="en-US" dirty="0"/>
              <a:t> </a:t>
            </a:r>
            <a:r>
              <a:rPr lang="en-US" dirty="0" err="1" smtClean="0"/>
              <a:t>profili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maliyete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seçim</a:t>
            </a:r>
            <a:r>
              <a:rPr lang="en-US" dirty="0"/>
              <a:t> </a:t>
            </a:r>
            <a:r>
              <a:rPr lang="en-US" dirty="0" err="1"/>
              <a:t>yapılabilir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AD69-F04D-D609-06B7-F92BE1D1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özet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2630-ACC4-B00F-4FAD-3FE23BFA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İlk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takipte</a:t>
            </a:r>
            <a:r>
              <a:rPr lang="en-US" dirty="0" smtClean="0"/>
              <a:t> 3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PCR’la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.</a:t>
            </a:r>
          </a:p>
          <a:p>
            <a:r>
              <a:rPr lang="en-US" dirty="0" smtClean="0"/>
              <a:t>MMR </a:t>
            </a:r>
            <a:r>
              <a:rPr lang="en-US" dirty="0" err="1" smtClean="0"/>
              <a:t>sonrası</a:t>
            </a:r>
            <a:r>
              <a:rPr lang="en-US" dirty="0" smtClean="0"/>
              <a:t> 6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PCR </a:t>
            </a:r>
            <a:r>
              <a:rPr lang="en-US" dirty="0" err="1" smtClean="0"/>
              <a:t>takibi</a:t>
            </a:r>
            <a:r>
              <a:rPr lang="en-US" dirty="0" smtClean="0"/>
              <a:t> </a:t>
            </a:r>
            <a:r>
              <a:rPr lang="en-US" dirty="0" err="1" smtClean="0"/>
              <a:t>yeterli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Üçüncü</a:t>
            </a:r>
            <a:r>
              <a:rPr lang="en-US" dirty="0" smtClean="0"/>
              <a:t> ay </a:t>
            </a:r>
            <a:r>
              <a:rPr lang="en-US" dirty="0" err="1" smtClean="0"/>
              <a:t>öncesinde</a:t>
            </a:r>
            <a:r>
              <a:rPr lang="en-US" dirty="0" smtClean="0"/>
              <a:t> </a:t>
            </a:r>
            <a:r>
              <a:rPr lang="en-US" dirty="0" err="1" smtClean="0"/>
              <a:t>hematolojik</a:t>
            </a:r>
            <a:r>
              <a:rPr lang="en-US" dirty="0" smtClean="0"/>
              <a:t> </a:t>
            </a:r>
            <a:r>
              <a:rPr lang="en-US" dirty="0" err="1" smtClean="0"/>
              <a:t>direnç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IS&gt;%10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2. </a:t>
            </a:r>
            <a:r>
              <a:rPr lang="en-US" dirty="0" err="1" smtClean="0"/>
              <a:t>kuşak</a:t>
            </a:r>
            <a:r>
              <a:rPr lang="en-US" dirty="0" smtClean="0"/>
              <a:t> </a:t>
            </a:r>
            <a:r>
              <a:rPr lang="en-US" dirty="0" err="1" smtClean="0"/>
              <a:t>TKI’a</a:t>
            </a:r>
            <a:r>
              <a:rPr lang="en-US" dirty="0" smtClean="0"/>
              <a:t> </a:t>
            </a:r>
            <a:r>
              <a:rPr lang="en-US" dirty="0" err="1" smtClean="0"/>
              <a:t>geçmek</a:t>
            </a:r>
            <a:r>
              <a:rPr lang="en-US" dirty="0" smtClean="0"/>
              <a:t> </a:t>
            </a:r>
            <a:r>
              <a:rPr lang="en-US" dirty="0" err="1" smtClean="0"/>
              <a:t>gereksiz</a:t>
            </a:r>
            <a:r>
              <a:rPr lang="en-US" dirty="0" smtClean="0"/>
              <a:t>.</a:t>
            </a:r>
          </a:p>
          <a:p>
            <a:r>
              <a:rPr lang="en-US" dirty="0" smtClean="0"/>
              <a:t>MMR </a:t>
            </a:r>
            <a:r>
              <a:rPr lang="en-US" dirty="0" err="1" smtClean="0"/>
              <a:t>veya</a:t>
            </a:r>
            <a:r>
              <a:rPr lang="en-US" dirty="0" smtClean="0"/>
              <a:t> DMR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edildiyse</a:t>
            </a:r>
            <a:r>
              <a:rPr lang="en-US" dirty="0" smtClean="0"/>
              <a:t> </a:t>
            </a:r>
            <a:r>
              <a:rPr lang="en-US" dirty="0" err="1" smtClean="0"/>
              <a:t>moleküler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edilemeyen</a:t>
            </a:r>
            <a:r>
              <a:rPr lang="en-US" dirty="0" smtClean="0"/>
              <a:t> </a:t>
            </a:r>
            <a:r>
              <a:rPr lang="en-US" dirty="0" err="1" smtClean="0"/>
              <a:t>lösemi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TFR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TKI </a:t>
            </a:r>
            <a:r>
              <a:rPr lang="en-US" dirty="0" err="1" smtClean="0"/>
              <a:t>değiştirmenin</a:t>
            </a:r>
            <a:r>
              <a:rPr lang="en-US" dirty="0" smtClean="0"/>
              <a:t> </a:t>
            </a:r>
            <a:r>
              <a:rPr lang="en-US" dirty="0" err="1" smtClean="0"/>
              <a:t>yararı</a:t>
            </a:r>
            <a:r>
              <a:rPr lang="en-US" dirty="0" smtClean="0"/>
              <a:t> </a:t>
            </a:r>
            <a:r>
              <a:rPr lang="en-US" dirty="0" err="1" smtClean="0"/>
              <a:t>tartışmalı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Hastayı</a:t>
            </a:r>
            <a:r>
              <a:rPr lang="en-US" dirty="0" smtClean="0"/>
              <a:t> TKI </a:t>
            </a:r>
            <a:r>
              <a:rPr lang="en-US" dirty="0" err="1" smtClean="0"/>
              <a:t>dirençli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etmeden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uyuncu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değerlendirilmeli</a:t>
            </a:r>
            <a:r>
              <a:rPr lang="en-US" dirty="0" smtClean="0"/>
              <a:t>.</a:t>
            </a:r>
            <a:endParaRPr lang="tr-T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22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16377"/>
            <a:ext cx="8610600" cy="1293028"/>
          </a:xfrm>
        </p:spPr>
        <p:txBody>
          <a:bodyPr/>
          <a:lstStyle/>
          <a:p>
            <a:r>
              <a:rPr lang="en-US" dirty="0" err="1"/>
              <a:t>Takİpte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kemİk</a:t>
            </a:r>
            <a:r>
              <a:rPr lang="en-US" dirty="0"/>
              <a:t> </a:t>
            </a:r>
            <a:r>
              <a:rPr lang="en-US" dirty="0" err="1"/>
              <a:t>İlİğİ</a:t>
            </a:r>
            <a:r>
              <a:rPr lang="en-US" dirty="0"/>
              <a:t> </a:t>
            </a:r>
            <a:r>
              <a:rPr lang="en-US" dirty="0" err="1"/>
              <a:t>değerlendİrmesİ</a:t>
            </a:r>
            <a:r>
              <a:rPr lang="en-US" dirty="0"/>
              <a:t> </a:t>
            </a:r>
            <a:r>
              <a:rPr lang="en-US" dirty="0" err="1"/>
              <a:t>gereklİ</a:t>
            </a:r>
            <a:r>
              <a:rPr lang="en-US" dirty="0"/>
              <a:t> 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73" y="2561409"/>
            <a:ext cx="10820400" cy="2889069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Hastalara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başlandıktan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3., 6., 12.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iliği</a:t>
            </a:r>
            <a:r>
              <a:rPr lang="en-US" dirty="0"/>
              <a:t> </a:t>
            </a:r>
            <a:r>
              <a:rPr lang="en-US" dirty="0" err="1"/>
              <a:t>biyopsisi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çalışmalarının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önerisi</a:t>
            </a:r>
            <a:r>
              <a:rPr lang="en-US" dirty="0"/>
              <a:t> </a:t>
            </a:r>
            <a:r>
              <a:rPr lang="en-US" dirty="0" err="1"/>
              <a:t>olsa</a:t>
            </a:r>
            <a:r>
              <a:rPr lang="en-US" dirty="0"/>
              <a:t> da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pratikte</a:t>
            </a:r>
            <a:r>
              <a:rPr lang="en-US" dirty="0"/>
              <a:t> </a:t>
            </a:r>
            <a:r>
              <a:rPr lang="en-US" dirty="0" err="1"/>
              <a:t>gereksiz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Periferik</a:t>
            </a:r>
            <a:r>
              <a:rPr lang="en-US" dirty="0"/>
              <a:t> </a:t>
            </a:r>
            <a:r>
              <a:rPr lang="en-US" dirty="0" err="1"/>
              <a:t>kanda</a:t>
            </a:r>
            <a:r>
              <a:rPr lang="en-US" dirty="0"/>
              <a:t> FISH </a:t>
            </a:r>
            <a:r>
              <a:rPr lang="en-US" dirty="0" err="1"/>
              <a:t>ve</a:t>
            </a:r>
            <a:r>
              <a:rPr lang="en-US" dirty="0"/>
              <a:t> PCR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yanıtları</a:t>
            </a:r>
            <a:r>
              <a:rPr lang="en-US" dirty="0"/>
              <a:t> </a:t>
            </a:r>
            <a:r>
              <a:rPr lang="en-US" dirty="0" err="1"/>
              <a:t>optimalse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transkriptleri</a:t>
            </a:r>
            <a:r>
              <a:rPr lang="en-US" dirty="0"/>
              <a:t> (IS)&lt;%1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ilik</a:t>
            </a:r>
            <a:r>
              <a:rPr lang="en-US" dirty="0"/>
              <a:t> </a:t>
            </a:r>
            <a:r>
              <a:rPr lang="en-US" dirty="0" err="1"/>
              <a:t>incelemeleri</a:t>
            </a:r>
            <a:r>
              <a:rPr lang="en-US" dirty="0"/>
              <a:t> </a:t>
            </a:r>
            <a:r>
              <a:rPr lang="en-US" dirty="0" err="1"/>
              <a:t>yapılmayabilir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514" y="5954486"/>
            <a:ext cx="1107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Jain P, </a:t>
            </a:r>
            <a:r>
              <a:rPr lang="en-US" sz="800" dirty="0" err="1"/>
              <a:t>Kantarjian</a:t>
            </a:r>
            <a:r>
              <a:rPr lang="en-US" sz="800" dirty="0"/>
              <a:t> H, </a:t>
            </a:r>
            <a:r>
              <a:rPr lang="en-US" sz="800" dirty="0" err="1"/>
              <a:t>Nazha</a:t>
            </a:r>
            <a:r>
              <a:rPr lang="en-US" sz="800" dirty="0"/>
              <a:t> A, et al. Early responses predict better outcomes in patients with newly diagnosed chronic myeloid leukemia: results with four tyrosine kinase inhibitor modalities. </a:t>
            </a:r>
            <a:r>
              <a:rPr lang="en-US" sz="800" i="1" dirty="0"/>
              <a:t>Blood</a:t>
            </a:r>
            <a:r>
              <a:rPr lang="en-US" sz="800" dirty="0"/>
              <a:t>. 2013; </a:t>
            </a:r>
            <a:r>
              <a:rPr lang="en-US" sz="800" b="1" dirty="0"/>
              <a:t>121</a:t>
            </a:r>
            <a:r>
              <a:rPr lang="en-US" sz="800" dirty="0"/>
              <a:t>(24): 4867-4874.</a:t>
            </a:r>
          </a:p>
          <a:p>
            <a:r>
              <a:rPr lang="en-US" sz="800" dirty="0" err="1"/>
              <a:t>Kantarjian</a:t>
            </a:r>
            <a:r>
              <a:rPr lang="en-US" sz="800" dirty="0"/>
              <a:t> H, Cortes J. Considerations in the management of patients with Philadelphia chromosome–positive chronic myeloid leukemia receiving tyrosine kinase inhibitor therapy. </a:t>
            </a:r>
            <a:r>
              <a:rPr lang="en-US" sz="800" i="1" dirty="0"/>
              <a:t>J </a:t>
            </a:r>
            <a:r>
              <a:rPr lang="en-US" sz="800" i="1" dirty="0" err="1"/>
              <a:t>Clin</a:t>
            </a:r>
            <a:r>
              <a:rPr lang="en-US" sz="800" i="1" dirty="0"/>
              <a:t> </a:t>
            </a:r>
            <a:r>
              <a:rPr lang="en-US" sz="800" i="1" dirty="0" err="1"/>
              <a:t>Oncol</a:t>
            </a:r>
            <a:r>
              <a:rPr lang="en-US" sz="800" dirty="0"/>
              <a:t>. 2011; </a:t>
            </a:r>
            <a:r>
              <a:rPr lang="en-US" sz="800" b="1" dirty="0"/>
              <a:t>29</a:t>
            </a:r>
            <a:r>
              <a:rPr lang="en-US" sz="800" dirty="0"/>
              <a:t>(12): 1512-1516.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TEŞEKKÜRLER…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Kml</a:t>
            </a:r>
            <a:r>
              <a:rPr lang="en-US" dirty="0"/>
              <a:t>-ilk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2809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Tedavinin</a:t>
            </a:r>
            <a:r>
              <a:rPr lang="en-US" dirty="0"/>
              <a:t> ilk </a:t>
            </a:r>
            <a:r>
              <a:rPr lang="en-US" dirty="0" err="1"/>
              <a:t>yılında</a:t>
            </a:r>
            <a:r>
              <a:rPr lang="en-US" dirty="0"/>
              <a:t>, </a:t>
            </a:r>
            <a:r>
              <a:rPr lang="en-US" dirty="0" err="1"/>
              <a:t>periferik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PCR’la</a:t>
            </a:r>
            <a:r>
              <a:rPr lang="en-US" dirty="0"/>
              <a:t> her 3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mantıklı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Hasta </a:t>
            </a:r>
            <a:r>
              <a:rPr lang="en-US" dirty="0" err="1"/>
              <a:t>doğrulanmış</a:t>
            </a:r>
            <a:r>
              <a:rPr lang="en-US" dirty="0"/>
              <a:t> major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yanıta</a:t>
            </a:r>
            <a:r>
              <a:rPr lang="en-US" dirty="0"/>
              <a:t> (MMR) </a:t>
            </a:r>
            <a:r>
              <a:rPr lang="en-US" dirty="0" err="1"/>
              <a:t>ulaştıysa</a:t>
            </a:r>
            <a:r>
              <a:rPr lang="en-US" dirty="0"/>
              <a:t> (6 Ay </a:t>
            </a:r>
            <a:r>
              <a:rPr lang="en-US" dirty="0" err="1"/>
              <a:t>arayla</a:t>
            </a:r>
            <a:r>
              <a:rPr lang="en-US" dirty="0"/>
              <a:t> 2 </a:t>
            </a:r>
            <a:r>
              <a:rPr lang="en-US" dirty="0" err="1"/>
              <a:t>veya</a:t>
            </a:r>
            <a:r>
              <a:rPr lang="en-US" dirty="0"/>
              <a:t> 3 </a:t>
            </a:r>
            <a:r>
              <a:rPr lang="en-US" dirty="0" err="1"/>
              <a:t>kez</a:t>
            </a:r>
            <a:r>
              <a:rPr lang="en-US" dirty="0"/>
              <a:t> MMR </a:t>
            </a:r>
            <a:r>
              <a:rPr lang="en-US" dirty="0" err="1"/>
              <a:t>saptanması</a:t>
            </a:r>
            <a:r>
              <a:rPr lang="en-US" dirty="0"/>
              <a:t>), 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transkriptlerini</a:t>
            </a:r>
            <a:r>
              <a:rPr lang="en-US" dirty="0"/>
              <a:t> 6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/>
              <a:t>Tam </a:t>
            </a:r>
            <a:r>
              <a:rPr lang="en-US" dirty="0" err="1"/>
              <a:t>sitogenetik</a:t>
            </a:r>
            <a:r>
              <a:rPr lang="en-US" dirty="0"/>
              <a:t> </a:t>
            </a:r>
            <a:r>
              <a:rPr lang="en-US" dirty="0" err="1"/>
              <a:t>yanıta</a:t>
            </a:r>
            <a:r>
              <a:rPr lang="en-US" dirty="0"/>
              <a:t> (</a:t>
            </a:r>
            <a:r>
              <a:rPr lang="en-US" dirty="0" err="1"/>
              <a:t>CCyR</a:t>
            </a:r>
            <a:r>
              <a:rPr lang="en-US" dirty="0"/>
              <a:t>) </a:t>
            </a:r>
            <a:r>
              <a:rPr lang="en-US" dirty="0" err="1"/>
              <a:t>ulaşılan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derin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yanıtın</a:t>
            </a:r>
            <a:r>
              <a:rPr lang="en-US" dirty="0"/>
              <a:t> (DMR)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korunmasının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tartışmalı</a:t>
            </a:r>
            <a:r>
              <a:rPr lang="en-US" dirty="0"/>
              <a:t> (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hedefi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süreli</a:t>
            </a:r>
            <a:r>
              <a:rPr lang="en-US" dirty="0"/>
              <a:t> DMR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tedavisiz</a:t>
            </a:r>
            <a:r>
              <a:rPr lang="en-US" dirty="0"/>
              <a:t> </a:t>
            </a:r>
            <a:r>
              <a:rPr lang="en-US" dirty="0" err="1"/>
              <a:t>remisyon</a:t>
            </a:r>
            <a:r>
              <a:rPr lang="en-US" dirty="0"/>
              <a:t> </a:t>
            </a:r>
            <a:r>
              <a:rPr lang="en-US" dirty="0" err="1"/>
              <a:t>değilse</a:t>
            </a:r>
            <a:r>
              <a:rPr lang="en-US" dirty="0"/>
              <a:t>).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CCyR’daki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MMR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DMR’ye</a:t>
            </a:r>
            <a:r>
              <a:rPr lang="en-US" dirty="0"/>
              <a:t> </a:t>
            </a:r>
            <a:r>
              <a:rPr lang="en-US" dirty="0" err="1"/>
              <a:t>ulaşıp</a:t>
            </a:r>
            <a:r>
              <a:rPr lang="en-US" dirty="0"/>
              <a:t> </a:t>
            </a:r>
            <a:r>
              <a:rPr lang="en-US" dirty="0" err="1"/>
              <a:t>ulaşmamalarından</a:t>
            </a:r>
            <a:r>
              <a:rPr lang="en-US" dirty="0"/>
              <a:t> </a:t>
            </a:r>
            <a:r>
              <a:rPr lang="en-US" dirty="0" err="1"/>
              <a:t>bağımsız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sağkalıma</a:t>
            </a:r>
            <a:r>
              <a:rPr lang="en-US" dirty="0"/>
              <a:t> </a:t>
            </a:r>
            <a:r>
              <a:rPr lang="en-US" dirty="0" err="1"/>
              <a:t>sahipler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429" y="5976257"/>
            <a:ext cx="1157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Kantarjian</a:t>
            </a:r>
            <a:r>
              <a:rPr lang="en-US" sz="800" dirty="0"/>
              <a:t> H, Cortes J. Considerations in the management of patients with Philadelphia chromosome–positive chronic myeloid leukemia receiving tyrosine kinase inhibitor therapy. </a:t>
            </a:r>
            <a:r>
              <a:rPr lang="en-US" sz="800" i="1" dirty="0"/>
              <a:t>J </a:t>
            </a:r>
            <a:r>
              <a:rPr lang="en-US" sz="800" i="1" dirty="0" err="1"/>
              <a:t>Clin</a:t>
            </a:r>
            <a:r>
              <a:rPr lang="en-US" sz="800" i="1" dirty="0"/>
              <a:t> </a:t>
            </a:r>
            <a:r>
              <a:rPr lang="en-US" sz="800" i="1" dirty="0" err="1"/>
              <a:t>Oncol</a:t>
            </a:r>
            <a:r>
              <a:rPr lang="en-US" sz="800" dirty="0"/>
              <a:t>. 2011; </a:t>
            </a:r>
            <a:r>
              <a:rPr lang="en-US" sz="800" b="1" dirty="0"/>
              <a:t>29</a:t>
            </a:r>
            <a:r>
              <a:rPr lang="en-US" sz="800" dirty="0"/>
              <a:t>(12): 1512-1516.</a:t>
            </a:r>
          </a:p>
          <a:p>
            <a:r>
              <a:rPr lang="en-US" sz="800" dirty="0" err="1"/>
              <a:t>Jabbour</a:t>
            </a:r>
            <a:r>
              <a:rPr lang="en-US" sz="800" dirty="0"/>
              <a:t> E, </a:t>
            </a:r>
            <a:r>
              <a:rPr lang="en-US" sz="800" dirty="0" err="1"/>
              <a:t>Kantarjian</a:t>
            </a:r>
            <a:r>
              <a:rPr lang="en-US" sz="800" dirty="0"/>
              <a:t> H, O'Brien S, et al. The achievement of an early complete cytogenetic response is a major determinant for outcome in patients with early chronic phase chronic myeloid leukemia treated with tyrosine kinase </a:t>
            </a:r>
          </a:p>
          <a:p>
            <a:r>
              <a:rPr lang="en-US" sz="800" dirty="0"/>
              <a:t>inhibitors. </a:t>
            </a:r>
            <a:r>
              <a:rPr lang="en-US" sz="800" i="1" dirty="0"/>
              <a:t>Blood</a:t>
            </a:r>
            <a:r>
              <a:rPr lang="en-US" sz="800" dirty="0"/>
              <a:t>. 2011; </a:t>
            </a:r>
            <a:r>
              <a:rPr lang="en-US" sz="800" b="1" dirty="0"/>
              <a:t>118</a:t>
            </a:r>
            <a:r>
              <a:rPr lang="en-US" sz="800" dirty="0"/>
              <a:t>(17): 4541-4546.</a:t>
            </a:r>
          </a:p>
          <a:p>
            <a:r>
              <a:rPr lang="en-US" sz="800" dirty="0" err="1"/>
              <a:t>Kantarjian</a:t>
            </a:r>
            <a:r>
              <a:rPr lang="en-US" sz="800" dirty="0"/>
              <a:t> HM, Shan J, Jones D, et al. Significance of increasing levels of minimal residual disease in patients with Philadelphia chromosome-positive chronic </a:t>
            </a:r>
            <a:r>
              <a:rPr lang="en-US" sz="800" dirty="0" err="1"/>
              <a:t>myelogenous</a:t>
            </a:r>
            <a:r>
              <a:rPr lang="en-US" sz="800" dirty="0"/>
              <a:t> leukemia in complete cytogenetic response. </a:t>
            </a:r>
            <a:r>
              <a:rPr lang="en-US" sz="800" i="1" dirty="0"/>
              <a:t>J </a:t>
            </a:r>
            <a:r>
              <a:rPr lang="en-US" sz="800" i="1" dirty="0" err="1"/>
              <a:t>Clin</a:t>
            </a:r>
            <a:r>
              <a:rPr lang="en-US" sz="800" i="1" dirty="0"/>
              <a:t> </a:t>
            </a:r>
            <a:r>
              <a:rPr lang="en-US" sz="800" i="1" dirty="0" err="1"/>
              <a:t>Oncol</a:t>
            </a:r>
            <a:r>
              <a:rPr lang="en-US" sz="800" dirty="0"/>
              <a:t>. </a:t>
            </a:r>
          </a:p>
          <a:p>
            <a:r>
              <a:rPr lang="en-US" sz="800" dirty="0"/>
              <a:t>2009; </a:t>
            </a:r>
            <a:r>
              <a:rPr lang="en-US" sz="800" b="1" dirty="0"/>
              <a:t>27</a:t>
            </a:r>
            <a:r>
              <a:rPr lang="en-US" sz="800" dirty="0"/>
              <a:t>(22): 3659-3663.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KML’de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kullandığımız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kategorileri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207767"/>
              </p:ext>
            </p:extLst>
          </p:nvPr>
        </p:nvGraphicFramePr>
        <p:xfrm>
          <a:off x="685800" y="2490808"/>
          <a:ext cx="108204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13484527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452575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Yanıt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Anlamı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8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Ayda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BCR::ABL1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 ≤ 10%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sitogenetik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yanıtın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CCyR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gelmesi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Anlamlı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artmış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sağkalım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7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Majör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moleküler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yanıt</a:t>
                      </a:r>
                      <a:r>
                        <a:rPr lang="en-US" dirty="0"/>
                        <a:t> (MMR)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Olaysız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sağkalımda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hafif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düzelme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tam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sitogenetik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yanıt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süresinin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uzama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ihtimali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sağkalım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yararı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13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moleküler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yanıt</a:t>
                      </a:r>
                      <a:r>
                        <a:rPr lang="en-US" dirty="0"/>
                        <a:t> (DMR)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Tedavinin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kesilmesi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ihtimali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47521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32359"/>
            <a:ext cx="9448800" cy="273538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European </a:t>
            </a:r>
            <a:r>
              <a:rPr lang="en-US" dirty="0" err="1"/>
              <a:t>LeukemiaNet</a:t>
            </a:r>
            <a:r>
              <a:rPr lang="en-US" dirty="0"/>
              <a:t> (ELN)</a:t>
            </a:r>
            <a:r>
              <a:rPr lang="en-US" dirty="0" err="1"/>
              <a:t>önerileri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National Comprehensive Cancer Network (NCCN) </a:t>
            </a:r>
            <a:r>
              <a:rPr lang="en-US" dirty="0" err="1"/>
              <a:t>rehberleri</a:t>
            </a:r>
            <a:r>
              <a:rPr lang="en-US" dirty="0"/>
              <a:t> “</a:t>
            </a:r>
            <a:r>
              <a:rPr lang="en-US" dirty="0" err="1"/>
              <a:t>uyarı</a:t>
            </a:r>
            <a:r>
              <a:rPr lang="en-US" dirty="0"/>
              <a:t>”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“</a:t>
            </a:r>
            <a:r>
              <a:rPr lang="en-US" dirty="0" err="1"/>
              <a:t>başarısızlık</a:t>
            </a:r>
            <a:r>
              <a:rPr lang="en-US" dirty="0"/>
              <a:t>” (</a:t>
            </a:r>
            <a:r>
              <a:rPr lang="en-US" dirty="0" err="1"/>
              <a:t>direnç</a:t>
            </a:r>
            <a:r>
              <a:rPr lang="en-US" dirty="0"/>
              <a:t>) </a:t>
            </a:r>
            <a:r>
              <a:rPr lang="en-US" dirty="0" err="1"/>
              <a:t>işaretlerini</a:t>
            </a:r>
            <a:r>
              <a:rPr lang="en-US" dirty="0"/>
              <a:t> </a:t>
            </a:r>
            <a:r>
              <a:rPr lang="en-US" dirty="0" err="1"/>
              <a:t>tanımlayan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dönüm</a:t>
            </a:r>
            <a:r>
              <a:rPr lang="en-US" dirty="0"/>
              <a:t> </a:t>
            </a:r>
            <a:r>
              <a:rPr lang="en-US" dirty="0" err="1"/>
              <a:t>noktalarına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öneriler</a:t>
            </a:r>
            <a:r>
              <a:rPr lang="en-US" dirty="0"/>
              <a:t> </a:t>
            </a:r>
            <a:r>
              <a:rPr lang="en-US" dirty="0" err="1"/>
              <a:t>getirdiler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bunları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güncellediler</a:t>
            </a:r>
            <a:r>
              <a:rPr lang="en-US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Bunlar</a:t>
            </a:r>
            <a:r>
              <a:rPr lang="en-US" dirty="0"/>
              <a:t> “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” </a:t>
            </a:r>
            <a:r>
              <a:rPr lang="en-US" dirty="0" err="1"/>
              <a:t>dönüm</a:t>
            </a:r>
            <a:r>
              <a:rPr lang="en-US" dirty="0"/>
              <a:t> </a:t>
            </a:r>
            <a:r>
              <a:rPr lang="en-US" dirty="0" err="1"/>
              <a:t>noktalarını</a:t>
            </a:r>
            <a:r>
              <a:rPr lang="en-US" dirty="0"/>
              <a:t> (3. </a:t>
            </a:r>
            <a:r>
              <a:rPr lang="en-US" dirty="0" err="1"/>
              <a:t>ve</a:t>
            </a:r>
            <a:r>
              <a:rPr lang="en-US" dirty="0"/>
              <a:t> 6.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transriptlerinin</a:t>
            </a:r>
            <a:r>
              <a:rPr lang="en-US" dirty="0"/>
              <a:t> [IS] &lt;%10 </a:t>
            </a:r>
            <a:r>
              <a:rPr lang="en-US" dirty="0" err="1"/>
              <a:t>olması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dönüm</a:t>
            </a:r>
            <a:r>
              <a:rPr lang="en-US" dirty="0"/>
              <a:t> </a:t>
            </a:r>
            <a:r>
              <a:rPr lang="en-US" dirty="0" err="1"/>
              <a:t>noktalarını</a:t>
            </a:r>
            <a:r>
              <a:rPr lang="en-US" dirty="0"/>
              <a:t> (12. </a:t>
            </a:r>
            <a:r>
              <a:rPr lang="en-US" dirty="0" err="1"/>
              <a:t>ayda</a:t>
            </a:r>
            <a:r>
              <a:rPr lang="en-US" dirty="0"/>
              <a:t> MR2, 36-48. </a:t>
            </a:r>
            <a:r>
              <a:rPr lang="en-US" dirty="0" err="1"/>
              <a:t>ayda</a:t>
            </a:r>
            <a:r>
              <a:rPr lang="en-US" dirty="0"/>
              <a:t> major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) </a:t>
            </a:r>
            <a:r>
              <a:rPr lang="en-US" dirty="0" err="1"/>
              <a:t>içermekteydi</a:t>
            </a:r>
            <a:r>
              <a:rPr lang="en-US" dirty="0"/>
              <a:t>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2737" t="12678" r="34221" b="56056"/>
          <a:stretch/>
        </p:blipFill>
        <p:spPr>
          <a:xfrm>
            <a:off x="3206338" y="829574"/>
            <a:ext cx="4619501" cy="1702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72740"/>
            <a:ext cx="10820400" cy="369431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err="1"/>
              <a:t>Acaba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dönüm</a:t>
            </a:r>
            <a:r>
              <a:rPr lang="en-US" dirty="0"/>
              <a:t> </a:t>
            </a:r>
            <a:r>
              <a:rPr lang="en-US" dirty="0" err="1"/>
              <a:t>noktalarına</a:t>
            </a:r>
            <a:r>
              <a:rPr lang="en-US" dirty="0"/>
              <a:t> </a:t>
            </a:r>
            <a:r>
              <a:rPr lang="en-US" dirty="0" err="1"/>
              <a:t>sıkı</a:t>
            </a:r>
            <a:r>
              <a:rPr lang="en-US" dirty="0"/>
              <a:t> </a:t>
            </a:r>
            <a:r>
              <a:rPr lang="en-US" dirty="0" err="1"/>
              <a:t>sıkıya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TKI’ların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gereksiz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değişmesine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mu?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Olgunlaşan</a:t>
            </a:r>
            <a:r>
              <a:rPr lang="en-US" dirty="0"/>
              <a:t> </a:t>
            </a:r>
            <a:r>
              <a:rPr lang="en-US" dirty="0" err="1"/>
              <a:t>verilerimizle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önerilerin</a:t>
            </a:r>
            <a:r>
              <a:rPr lang="en-US" dirty="0"/>
              <a:t>/</a:t>
            </a:r>
            <a:r>
              <a:rPr lang="en-US" dirty="0" err="1"/>
              <a:t>rehberlerin</a:t>
            </a:r>
            <a:r>
              <a:rPr lang="en-US" dirty="0"/>
              <a:t> </a:t>
            </a:r>
            <a:r>
              <a:rPr lang="en-US" dirty="0" err="1"/>
              <a:t>sadeleştirilmesi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mü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50" t="40933" r="36416" b="30667"/>
          <a:stretch/>
        </p:blipFill>
        <p:spPr>
          <a:xfrm>
            <a:off x="1767840" y="489270"/>
            <a:ext cx="8656320" cy="2180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00" t="9333" r="73333" b="78800"/>
          <a:stretch/>
        </p:blipFill>
        <p:spPr>
          <a:xfrm>
            <a:off x="9920044" y="-50966"/>
            <a:ext cx="2271956" cy="8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değişim</a:t>
            </a:r>
            <a:r>
              <a:rPr lang="en-US" dirty="0" smtClean="0"/>
              <a:t> </a:t>
            </a:r>
            <a:r>
              <a:rPr lang="en-US" dirty="0" err="1" smtClean="0"/>
              <a:t>gerçekten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mi?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45019"/>
            <a:ext cx="10820400" cy="10800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Öncelikle</a:t>
            </a:r>
            <a:r>
              <a:rPr lang="en-US" dirty="0"/>
              <a:t> 3. ay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öncesinde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TKI’I KML </a:t>
            </a:r>
            <a:r>
              <a:rPr lang="en-US" dirty="0" err="1"/>
              <a:t>hematolojik</a:t>
            </a:r>
            <a:r>
              <a:rPr lang="en-US" dirty="0"/>
              <a:t> </a:t>
            </a:r>
            <a:r>
              <a:rPr lang="en-US" dirty="0" err="1"/>
              <a:t>direncine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kanıtlar</a:t>
            </a:r>
            <a:r>
              <a:rPr lang="en-US" dirty="0"/>
              <a:t> </a:t>
            </a:r>
            <a:r>
              <a:rPr lang="en-US" dirty="0" err="1"/>
              <a:t>olmadan</a:t>
            </a:r>
            <a:r>
              <a:rPr lang="en-US" dirty="0"/>
              <a:t>,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transkriptleri</a:t>
            </a:r>
            <a:r>
              <a:rPr lang="en-US" dirty="0"/>
              <a:t> [IS] &gt;%10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değiştirmek</a:t>
            </a:r>
            <a:r>
              <a:rPr lang="en-US" dirty="0"/>
              <a:t> </a:t>
            </a:r>
            <a:r>
              <a:rPr lang="en-US" dirty="0" err="1"/>
              <a:t>yersiz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67" t="39467" r="34500" b="17334"/>
          <a:stretch/>
        </p:blipFill>
        <p:spPr>
          <a:xfrm>
            <a:off x="403862" y="3232062"/>
            <a:ext cx="3935306" cy="204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897" t="40308" r="34359" b="21743"/>
          <a:stretch/>
        </p:blipFill>
        <p:spPr>
          <a:xfrm>
            <a:off x="5628708" y="3112722"/>
            <a:ext cx="4289016" cy="204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770" t="41333" r="34743" b="25231"/>
          <a:stretch/>
        </p:blipFill>
        <p:spPr>
          <a:xfrm>
            <a:off x="527687" y="5113234"/>
            <a:ext cx="3640748" cy="1537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897" t="40307" r="34359" b="20513"/>
          <a:stretch/>
        </p:blipFill>
        <p:spPr>
          <a:xfrm>
            <a:off x="5721662" y="5113234"/>
            <a:ext cx="3425269" cy="1686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Peki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6. 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ayda</a:t>
            </a:r>
            <a:r>
              <a:rPr lang="en-US" dirty="0"/>
              <a:t> </a:t>
            </a:r>
            <a:r>
              <a:rPr lang="en-US" i="1" dirty="0"/>
              <a:t>BCR::ABL1</a:t>
            </a:r>
            <a:r>
              <a:rPr lang="en-US" dirty="0"/>
              <a:t> </a:t>
            </a:r>
            <a:r>
              <a:rPr lang="en-US" dirty="0" err="1"/>
              <a:t>transkriptlerinin</a:t>
            </a:r>
            <a:r>
              <a:rPr lang="en-US" dirty="0"/>
              <a:t> (IS) &gt;%10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imatinibden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</a:t>
            </a:r>
            <a:r>
              <a:rPr lang="en-US" dirty="0" err="1"/>
              <a:t>TKI’a</a:t>
            </a:r>
            <a:r>
              <a:rPr lang="en-US" dirty="0"/>
              <a:t> </a:t>
            </a:r>
            <a:r>
              <a:rPr lang="en-US" dirty="0" err="1"/>
              <a:t>geçiş</a:t>
            </a:r>
            <a:r>
              <a:rPr lang="en-US" dirty="0"/>
              <a:t> </a:t>
            </a:r>
            <a:r>
              <a:rPr lang="en-US" dirty="0" err="1"/>
              <a:t>gereksinimine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edebilirken</a:t>
            </a:r>
            <a:r>
              <a:rPr lang="en-US" dirty="0"/>
              <a:t>,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TKI </a:t>
            </a:r>
            <a:r>
              <a:rPr lang="en-US" dirty="0" err="1"/>
              <a:t>alırken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düzeylerin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T315I </a:t>
            </a:r>
            <a:r>
              <a:rPr lang="en-US" dirty="0" err="1"/>
              <a:t>mutasyonu</a:t>
            </a:r>
            <a:r>
              <a:rPr lang="en-US" dirty="0"/>
              <a:t> </a:t>
            </a:r>
            <a:r>
              <a:rPr lang="en-US" dirty="0" err="1"/>
              <a:t>gösterilemediği</a:t>
            </a:r>
            <a:r>
              <a:rPr lang="en-US" dirty="0"/>
              <a:t> </a:t>
            </a:r>
            <a:r>
              <a:rPr lang="en-US" dirty="0" err="1"/>
              <a:t>sürece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kuşak</a:t>
            </a:r>
            <a:r>
              <a:rPr lang="en-US" dirty="0"/>
              <a:t> TKI 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allonakile</a:t>
            </a:r>
            <a:r>
              <a:rPr lang="en-US" dirty="0"/>
              <a:t> </a:t>
            </a:r>
            <a:r>
              <a:rPr lang="en-US" dirty="0" err="1"/>
              <a:t>gereksinim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düşündürmemelidir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41" t="19385" r="34102" b="19077"/>
          <a:stretch/>
        </p:blipFill>
        <p:spPr>
          <a:xfrm>
            <a:off x="3737158" y="3457078"/>
            <a:ext cx="4132722" cy="3162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00" t="9333" r="73333" b="78800"/>
          <a:stretch/>
        </p:blipFill>
        <p:spPr>
          <a:xfrm>
            <a:off x="9738360" y="-50966"/>
            <a:ext cx="2453640" cy="8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380</TotalTime>
  <Words>1443</Words>
  <Application>Microsoft Office PowerPoint</Application>
  <PresentationFormat>Widescreen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Century Gothic</vt:lpstr>
      <vt:lpstr>Vapor Trail</vt:lpstr>
      <vt:lpstr>KML’de 2. kuşak tİroZİn kİnaz İnhİbİtörlerİnİn doğru zamanı</vt:lpstr>
      <vt:lpstr>Kml-ilk tanı</vt:lpstr>
      <vt:lpstr>Takİpte tekrar kemİk İlİğİ değerlendİrmesİ gereklİ mi?</vt:lpstr>
      <vt:lpstr>Kml-ilk tanı sonrası takip</vt:lpstr>
      <vt:lpstr>KML’de takip için kullandığımız yanıt kategorileri</vt:lpstr>
      <vt:lpstr>PowerPoint Presentation</vt:lpstr>
      <vt:lpstr>.</vt:lpstr>
      <vt:lpstr>Erken değişim gerçekten gerekli mi?</vt:lpstr>
      <vt:lpstr>Peki ya 6. ay?</vt:lpstr>
      <vt:lpstr>Tartışmamız gereken konular</vt:lpstr>
      <vt:lpstr>Daha derİn yanıtlar şart mı?</vt:lpstr>
      <vt:lpstr>Yaşlı hastalarda yaklaşım</vt:lpstr>
      <vt:lpstr>İmatİnİb-yan etkİler ve İntolerans </vt:lpstr>
      <vt:lpstr>Engelleyİcİ toksİsİteler</vt:lpstr>
      <vt:lpstr>TKİ çapraz İntoleransı</vt:lpstr>
      <vt:lpstr>Doz kararı?</vt:lpstr>
      <vt:lpstr>Toksİsİte İçİn Tİrozİn kİnaz İnhİbİtÖrlerİ doz ayarlaması </vt:lpstr>
      <vt:lpstr>dİrenç</vt:lpstr>
      <vt:lpstr>dİrenç</vt:lpstr>
      <vt:lpstr>Dirence neden olan mutasyonlar</vt:lpstr>
      <vt:lpstr>Gerçekten dİrençlİ mİ?</vt:lpstr>
      <vt:lpstr>PowerPoint Presentation</vt:lpstr>
      <vt:lpstr>İkİncİ kuşak TKİ’lEr</vt:lpstr>
      <vt:lpstr>Doz arttırımı-ıkinci kuşak tkı? </vt:lpstr>
      <vt:lpstr>Hematolojik yanıt kaybını beklemek uygun değil</vt:lpstr>
      <vt:lpstr>Ikinci kuşak TKI’a direnç geliştiğinde ne yapalım?</vt:lpstr>
      <vt:lpstr>Dİrenç durumunda  TKİ sıralaması</vt:lpstr>
      <vt:lpstr>İkİncİ Kuşak tkİ’Yİ  neye göre seçelİm?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KML’de 2. kuşak tirozin kinaz inhibitörlerinin doğru zamanı</dc:title>
  <dc:creator>İknur Nizam</dc:creator>
  <cp:lastModifiedBy>İknur Nizam</cp:lastModifiedBy>
  <cp:revision>41</cp:revision>
  <dcterms:created xsi:type="dcterms:W3CDTF">2025-04-20T15:29:49Z</dcterms:created>
  <dcterms:modified xsi:type="dcterms:W3CDTF">2025-04-26T11:38:11Z</dcterms:modified>
</cp:coreProperties>
</file>